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 id="2147483660" r:id="rId5"/>
  </p:sldMasterIdLst>
  <p:notesMasterIdLst>
    <p:notesMasterId r:id="rId23"/>
  </p:notesMasterIdLst>
  <p:handoutMasterIdLst>
    <p:handoutMasterId r:id="rId24"/>
  </p:handoutMasterIdLst>
  <p:sldIdLst>
    <p:sldId id="256" r:id="rId6"/>
    <p:sldId id="257" r:id="rId7"/>
    <p:sldId id="270" r:id="rId8"/>
    <p:sldId id="261" r:id="rId9"/>
    <p:sldId id="260" r:id="rId10"/>
    <p:sldId id="271" r:id="rId11"/>
    <p:sldId id="269" r:id="rId12"/>
    <p:sldId id="265" r:id="rId13"/>
    <p:sldId id="272" r:id="rId14"/>
    <p:sldId id="263" r:id="rId15"/>
    <p:sldId id="274" r:id="rId16"/>
    <p:sldId id="262" r:id="rId17"/>
    <p:sldId id="273" r:id="rId18"/>
    <p:sldId id="267" r:id="rId19"/>
    <p:sldId id="266" r:id="rId20"/>
    <p:sldId id="275" r:id="rId21"/>
    <p:sldId id="268" r:id="rId2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2120488-AF37-E53D-AABA-C0CC74C58138}" v="113" dt="2026-01-15T16:43:35.690"/>
    <p1510:client id="{991918CC-3A34-4587-EE2B-04B8A1303B44}" v="103" dt="2026-01-14T01:36:33.325"/>
    <p1510:client id="{CBFAAA97-2F22-40EE-0E42-CCC4AE9828C4}" v="19" dt="2026-01-13T20:01:59.303"/>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5" d="100"/>
          <a:sy n="105" d="100"/>
        </p:scale>
        <p:origin x="798"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viewProps" Target="viewProps.xml"/><Relationship Id="rId3" Type="http://schemas.openxmlformats.org/officeDocument/2006/relationships/customXml" Target="../customXml/item3.xml"/><Relationship Id="rId21" Type="http://schemas.openxmlformats.org/officeDocument/2006/relationships/slide" Target="slides/slide16.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29" Type="http://schemas.microsoft.com/office/2016/11/relationships/changesInfo" Target="changesInfos/changesInfo1.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handoutMaster" Target="handoutMasters/handoutMaster1.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notesMaster" Target="notesMasters/notesMaster1.xml"/><Relationship Id="rId28" Type="http://schemas.openxmlformats.org/officeDocument/2006/relationships/tableStyles" Target="tableStyles.xml"/><Relationship Id="rId10" Type="http://schemas.openxmlformats.org/officeDocument/2006/relationships/slide" Target="slides/slide5.xml"/><Relationship Id="rId19" Type="http://schemas.openxmlformats.org/officeDocument/2006/relationships/slide" Target="slides/slide14.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theme" Target="theme/theme1.xml"/><Relationship Id="rId30"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ohnson, Rory" userId="S::rory-johnson@redwoods.edu::25272332-6565-41ab-a028-af06b79b7441" providerId="AD" clId="Web-{991918CC-3A34-4587-EE2B-04B8A1303B44}"/>
    <pc:docChg chg="modSld">
      <pc:chgData name="Johnson, Rory" userId="S::rory-johnson@redwoods.edu::25272332-6565-41ab-a028-af06b79b7441" providerId="AD" clId="Web-{991918CC-3A34-4587-EE2B-04B8A1303B44}" dt="2026-01-14T01:36:33.325" v="102" actId="20577"/>
      <pc:docMkLst>
        <pc:docMk/>
      </pc:docMkLst>
      <pc:sldChg chg="modSp">
        <pc:chgData name="Johnson, Rory" userId="S::rory-johnson@redwoods.edu::25272332-6565-41ab-a028-af06b79b7441" providerId="AD" clId="Web-{991918CC-3A34-4587-EE2B-04B8A1303B44}" dt="2026-01-14T01:36:33.325" v="102" actId="20577"/>
        <pc:sldMkLst>
          <pc:docMk/>
          <pc:sldMk cId="1400416296" sldId="275"/>
        </pc:sldMkLst>
        <pc:spChg chg="mod">
          <ac:chgData name="Johnson, Rory" userId="S::rory-johnson@redwoods.edu::25272332-6565-41ab-a028-af06b79b7441" providerId="AD" clId="Web-{991918CC-3A34-4587-EE2B-04B8A1303B44}" dt="2026-01-14T01:36:33.325" v="102" actId="20577"/>
          <ac:spMkLst>
            <pc:docMk/>
            <pc:sldMk cId="1400416296" sldId="275"/>
            <ac:spMk id="3" creationId="{49A80C26-5028-ACB5-19FA-FC3A39EB825E}"/>
          </ac:spMkLst>
        </pc:spChg>
      </pc:sldChg>
    </pc:docChg>
  </pc:docChgLst>
  <pc:docChgLst>
    <pc:chgData name="Cavanaugh, Amber" userId="S::amber-cavanaugh@redwoods.edu::7e1005e7-8a16-4e8a-b2d5-5f395903a815" providerId="AD" clId="Web-{52120488-AF37-E53D-AABA-C0CC74C58138}"/>
    <pc:docChg chg="modSld">
      <pc:chgData name="Cavanaugh, Amber" userId="S::amber-cavanaugh@redwoods.edu::7e1005e7-8a16-4e8a-b2d5-5f395903a815" providerId="AD" clId="Web-{52120488-AF37-E53D-AABA-C0CC74C58138}" dt="2026-01-15T16:43:35.690" v="112" actId="20577"/>
      <pc:docMkLst>
        <pc:docMk/>
      </pc:docMkLst>
      <pc:sldChg chg="modSp">
        <pc:chgData name="Cavanaugh, Amber" userId="S::amber-cavanaugh@redwoods.edu::7e1005e7-8a16-4e8a-b2d5-5f395903a815" providerId="AD" clId="Web-{52120488-AF37-E53D-AABA-C0CC74C58138}" dt="2026-01-15T16:43:35.690" v="112" actId="20577"/>
        <pc:sldMkLst>
          <pc:docMk/>
          <pc:sldMk cId="1400416296" sldId="275"/>
        </pc:sldMkLst>
        <pc:spChg chg="mod">
          <ac:chgData name="Cavanaugh, Amber" userId="S::amber-cavanaugh@redwoods.edu::7e1005e7-8a16-4e8a-b2d5-5f395903a815" providerId="AD" clId="Web-{52120488-AF37-E53D-AABA-C0CC74C58138}" dt="2026-01-15T16:43:35.690" v="112" actId="20577"/>
          <ac:spMkLst>
            <pc:docMk/>
            <pc:sldMk cId="1400416296" sldId="275"/>
            <ac:spMk id="3" creationId="{49A80C26-5028-ACB5-19FA-FC3A39EB825E}"/>
          </ac:spMkLst>
        </pc:spChg>
      </pc:sldChg>
    </pc:docChg>
  </pc:docChgLst>
  <pc:docChgLst>
    <pc:chgData name="Cavanaugh, Amber" userId="S::amber-cavanaugh@redwoods.edu::7e1005e7-8a16-4e8a-b2d5-5f395903a815" providerId="AD" clId="Web-{CBFAAA97-2F22-40EE-0E42-CCC4AE9828C4}"/>
    <pc:docChg chg="addSld modSld">
      <pc:chgData name="Cavanaugh, Amber" userId="S::amber-cavanaugh@redwoods.edu::7e1005e7-8a16-4e8a-b2d5-5f395903a815" providerId="AD" clId="Web-{CBFAAA97-2F22-40EE-0E42-CCC4AE9828C4}" dt="2026-01-13T20:01:57.834" v="16" actId="20577"/>
      <pc:docMkLst>
        <pc:docMk/>
      </pc:docMkLst>
      <pc:sldChg chg="modSp">
        <pc:chgData name="Cavanaugh, Amber" userId="S::amber-cavanaugh@redwoods.edu::7e1005e7-8a16-4e8a-b2d5-5f395903a815" providerId="AD" clId="Web-{CBFAAA97-2F22-40EE-0E42-CCC4AE9828C4}" dt="2026-01-13T18:25:26.490" v="10" actId="20577"/>
        <pc:sldMkLst>
          <pc:docMk/>
          <pc:sldMk cId="557912599" sldId="256"/>
        </pc:sldMkLst>
        <pc:spChg chg="mod">
          <ac:chgData name="Cavanaugh, Amber" userId="S::amber-cavanaugh@redwoods.edu::7e1005e7-8a16-4e8a-b2d5-5f395903a815" providerId="AD" clId="Web-{CBFAAA97-2F22-40EE-0E42-CCC4AE9828C4}" dt="2026-01-13T18:25:26.490" v="10" actId="20577"/>
          <ac:spMkLst>
            <pc:docMk/>
            <pc:sldMk cId="557912599" sldId="256"/>
            <ac:spMk id="3" creationId="{00000000-0000-0000-0000-000000000000}"/>
          </ac:spMkLst>
        </pc:spChg>
      </pc:sldChg>
      <pc:sldChg chg="modSp new">
        <pc:chgData name="Cavanaugh, Amber" userId="S::amber-cavanaugh@redwoods.edu::7e1005e7-8a16-4e8a-b2d5-5f395903a815" providerId="AD" clId="Web-{CBFAAA97-2F22-40EE-0E42-CCC4AE9828C4}" dt="2026-01-13T20:01:57.834" v="16" actId="20577"/>
        <pc:sldMkLst>
          <pc:docMk/>
          <pc:sldMk cId="1400416296" sldId="275"/>
        </pc:sldMkLst>
        <pc:spChg chg="mod">
          <ac:chgData name="Cavanaugh, Amber" userId="S::amber-cavanaugh@redwoods.edu::7e1005e7-8a16-4e8a-b2d5-5f395903a815" providerId="AD" clId="Web-{CBFAAA97-2F22-40EE-0E42-CCC4AE9828C4}" dt="2026-01-13T20:01:57.834" v="16" actId="20577"/>
          <ac:spMkLst>
            <pc:docMk/>
            <pc:sldMk cId="1400416296" sldId="275"/>
            <ac:spMk id="2" creationId="{8400FCDE-BFAA-2F74-65C9-A0F8E639FA56}"/>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E85F1633-F5B8-47A3-472C-A1F41022A58E}"/>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09A4EB8A-ED72-6FFB-0BE5-F5CC82D9E28F}"/>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8BF2D242-9174-4095-96B4-043DE855FEED}" type="datetimeFigureOut">
              <a:rPr lang="en-US" smtClean="0"/>
              <a:t>1/15/2026</a:t>
            </a:fld>
            <a:endParaRPr lang="en-US"/>
          </a:p>
        </p:txBody>
      </p:sp>
      <p:sp>
        <p:nvSpPr>
          <p:cNvPr id="4" name="Footer Placeholder 3">
            <a:extLst>
              <a:ext uri="{FF2B5EF4-FFF2-40B4-BE49-F238E27FC236}">
                <a16:creationId xmlns:a16="http://schemas.microsoft.com/office/drawing/2014/main" id="{DF7DDA5B-7BBA-AF28-1701-F4D1607DD75B}"/>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94E7174E-FC81-AF1F-CDEC-472FD6C1B380}"/>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9E593FE0-4249-47F3-85F7-73329C04CDDE}" type="slidenum">
              <a:rPr lang="en-US" smtClean="0"/>
              <a:t>‹#›</a:t>
            </a:fld>
            <a:endParaRPr lang="en-US"/>
          </a:p>
        </p:txBody>
      </p:sp>
    </p:spTree>
    <p:extLst>
      <p:ext uri="{BB962C8B-B14F-4D97-AF65-F5344CB8AC3E}">
        <p14:creationId xmlns:p14="http://schemas.microsoft.com/office/powerpoint/2010/main" val="212856274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C4CF92E-74A2-481E-9E0A-F26F2F173782}" type="datetimeFigureOut">
              <a:rPr lang="en-US" smtClean="0"/>
              <a:t>1/15/2026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B7BC8E3-D299-48F1-8DA5-FC5D7BF32359}" type="slidenum">
              <a:rPr lang="en-US" smtClean="0"/>
              <a:t>‹#›</a:t>
            </a:fld>
            <a:endParaRPr lang="en-US"/>
          </a:p>
        </p:txBody>
      </p:sp>
    </p:spTree>
    <p:extLst>
      <p:ext uri="{BB962C8B-B14F-4D97-AF65-F5344CB8AC3E}">
        <p14:creationId xmlns:p14="http://schemas.microsoft.com/office/powerpoint/2010/main" val="996033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latin typeface="Calibri"/>
                <a:ea typeface="Calibri"/>
                <a:cs typeface="Calibri"/>
              </a:rPr>
              <a:t>Rory &amp; Amber – Introduce yourself</a:t>
            </a:r>
          </a:p>
          <a:p>
            <a:pPr marL="171450" indent="-171450">
              <a:buFont typeface="Arial"/>
              <a:buChar char="•"/>
            </a:pPr>
            <a:r>
              <a:rPr lang="en-US" dirty="0">
                <a:latin typeface="Calibri"/>
                <a:ea typeface="Calibri"/>
                <a:cs typeface="Calibri"/>
              </a:rPr>
              <a:t>Rory –  </a:t>
            </a:r>
            <a:r>
              <a:rPr lang="en-US" dirty="0"/>
              <a:t>The purpose of this presentation is meant to be the beginning of a conversation about non-credit education...</a:t>
            </a:r>
          </a:p>
          <a:p>
            <a:endParaRPr lang="en-US" dirty="0">
              <a:latin typeface="Calibri"/>
              <a:ea typeface="Calibri"/>
              <a:cs typeface="Calibri"/>
            </a:endParaRPr>
          </a:p>
        </p:txBody>
      </p:sp>
      <p:sp>
        <p:nvSpPr>
          <p:cNvPr id="4" name="Slide Number Placeholder 3"/>
          <p:cNvSpPr>
            <a:spLocks noGrp="1"/>
          </p:cNvSpPr>
          <p:nvPr>
            <p:ph type="sldNum" sz="quarter" idx="5"/>
          </p:nvPr>
        </p:nvSpPr>
        <p:spPr/>
        <p:txBody>
          <a:bodyPr/>
          <a:lstStyle/>
          <a:p>
            <a:fld id="{CB7BC8E3-D299-48F1-8DA5-FC5D7BF32359}" type="slidenum">
              <a:rPr lang="en-US" smtClean="0"/>
              <a:t>1</a:t>
            </a:fld>
            <a:endParaRPr lang="en-US"/>
          </a:p>
        </p:txBody>
      </p:sp>
    </p:spTree>
    <p:extLst>
      <p:ext uri="{BB962C8B-B14F-4D97-AF65-F5344CB8AC3E}">
        <p14:creationId xmlns:p14="http://schemas.microsoft.com/office/powerpoint/2010/main" val="295030685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Amber</a:t>
            </a:r>
          </a:p>
          <a:p>
            <a:r>
              <a:rPr lang="en-US" dirty="0"/>
              <a:t>Nontraditional students: English language learners, work-force reentry, industry lay-offs, parents</a:t>
            </a:r>
          </a:p>
          <a:p>
            <a:endParaRPr lang="en-US"/>
          </a:p>
          <a:p>
            <a:r>
              <a:rPr lang="en-US" dirty="0"/>
              <a:t>Low stakes way for people to get started in college; grades do not impact future financial aid, no tuition cost, financial aid not necessary, can repeat as many times as they want. </a:t>
            </a:r>
          </a:p>
          <a:p>
            <a:endParaRPr lang="en-US"/>
          </a:p>
          <a:p>
            <a:r>
              <a:rPr lang="en-US" dirty="0"/>
              <a:t>AB540: noncredit courses apply towards eligibility. Requirements: High school diploma + 3 years of attendance in either high school, adult school, college, or noncredit. 420 hours of noncredit= 1 year. </a:t>
            </a:r>
          </a:p>
          <a:p>
            <a:endParaRPr lang="en-US"/>
          </a:p>
          <a:p>
            <a:r>
              <a:rPr lang="en-US" dirty="0"/>
              <a:t>Vision 2030 Strategic Direction 2- equitable workforce and economic development</a:t>
            </a:r>
          </a:p>
          <a:p>
            <a:endParaRPr lang="en-US"/>
          </a:p>
          <a:p>
            <a:r>
              <a:rPr lang="en-US" dirty="0"/>
              <a:t>EMP Initiative #2: Expand and Prioritize Offerings that Prepare Students for Living-Wage Jobs</a:t>
            </a:r>
          </a:p>
          <a:p>
            <a:r>
              <a:rPr lang="en-US" dirty="0"/>
              <a:t>EMP Initiative #3: Create a More Nimble and Adaptable Institution</a:t>
            </a:r>
          </a:p>
          <a:p>
            <a:r>
              <a:rPr lang="en-US" dirty="0"/>
              <a:t>EMP Initiative #6: Increase Commitment to Diversity, Equity and Inclusion</a:t>
            </a:r>
          </a:p>
          <a:p>
            <a:endParaRPr lang="en-US"/>
          </a:p>
          <a:p>
            <a:r>
              <a:rPr lang="en-US" dirty="0"/>
              <a:t>President's Goal 2: Fiscal Stability and Health</a:t>
            </a:r>
          </a:p>
          <a:p>
            <a:r>
              <a:rPr lang="en-US" dirty="0"/>
              <a:t>President's Goal 3: Student access and success, retention, and completion</a:t>
            </a:r>
          </a:p>
          <a:p>
            <a:r>
              <a:rPr lang="en-US" dirty="0"/>
              <a:t>President's Goal 5: Innovation and Planning for the Future</a:t>
            </a:r>
          </a:p>
          <a:p>
            <a:r>
              <a:rPr lang="en-US" dirty="0"/>
              <a:t>President's Goal 7: CR's presence in the broader community</a:t>
            </a:r>
          </a:p>
          <a:p>
            <a:endParaRPr lang="en-US"/>
          </a:p>
          <a:p>
            <a:r>
              <a:rPr lang="en-US" dirty="0"/>
              <a:t>Board Goal 1: Fiscal Stability</a:t>
            </a:r>
          </a:p>
          <a:p>
            <a:r>
              <a:rPr lang="en-US" sz="1200" b="0" i="0" kern="1200" dirty="0">
                <a:solidFill>
                  <a:schemeClr val="tx1"/>
                </a:solidFill>
                <a:effectLst/>
                <a:latin typeface="+mn-lt"/>
                <a:ea typeface="+mn-ea"/>
                <a:cs typeface="+mn-cs"/>
              </a:rPr>
              <a:t>Board Goal 2: Student Success and Advocacy</a:t>
            </a:r>
            <a:endParaRPr lang="en-US" sz="1200" b="0" i="0" kern="1200" dirty="0">
              <a:solidFill>
                <a:schemeClr val="tx1"/>
              </a:solidFill>
              <a:effectLst/>
              <a:latin typeface="+mn-lt"/>
            </a:endParaRPr>
          </a:p>
          <a:p>
            <a:endParaRPr lang="en-US" sz="1200" b="0" i="0" kern="1200">
              <a:solidFill>
                <a:schemeClr val="tx1"/>
              </a:solidFill>
              <a:effectLst/>
              <a:latin typeface="+mn-lt"/>
              <a:ea typeface="+mn-ea"/>
              <a:cs typeface="+mn-cs"/>
            </a:endParaRPr>
          </a:p>
          <a:p>
            <a:r>
              <a:rPr lang="en-US" sz="1200" b="0" i="0" kern="1200" dirty="0">
                <a:solidFill>
                  <a:schemeClr val="tx1"/>
                </a:solidFill>
                <a:effectLst/>
                <a:latin typeface="+mn-lt"/>
                <a:ea typeface="+mn-ea"/>
                <a:cs typeface="+mn-cs"/>
              </a:rPr>
              <a:t>VP I &amp; SD Goal 2: Fiscal Stability</a:t>
            </a:r>
            <a:endParaRPr lang="en-US" sz="1200" b="0" i="0" kern="1200" dirty="0">
              <a:solidFill>
                <a:schemeClr val="tx1"/>
              </a:solidFill>
              <a:effectLst/>
              <a:latin typeface="+mn-lt"/>
            </a:endParaRPr>
          </a:p>
          <a:p>
            <a:r>
              <a:rPr lang="en-US" sz="1200" b="0" i="0" kern="1200" dirty="0">
                <a:solidFill>
                  <a:schemeClr val="tx1"/>
                </a:solidFill>
                <a:effectLst/>
                <a:latin typeface="+mn-lt"/>
                <a:ea typeface="+mn-ea"/>
                <a:cs typeface="+mn-cs"/>
              </a:rPr>
              <a:t>VP I &amp; SD Goal 3: Student Access Retention, Completion &amp; Success</a:t>
            </a:r>
            <a:endParaRPr lang="en-US" sz="1200" b="0" i="0" kern="1200" dirty="0">
              <a:solidFill>
                <a:schemeClr val="tx1"/>
              </a:solidFill>
              <a:effectLst/>
              <a:latin typeface="+mn-lt"/>
            </a:endParaRPr>
          </a:p>
          <a:p>
            <a:r>
              <a:rPr lang="en-US" sz="1200" b="0" i="0" kern="1200" dirty="0">
                <a:solidFill>
                  <a:schemeClr val="tx1"/>
                </a:solidFill>
                <a:effectLst/>
                <a:latin typeface="+mn-lt"/>
                <a:ea typeface="+mn-ea"/>
                <a:cs typeface="+mn-cs"/>
              </a:rPr>
              <a:t>VP I &amp; SD Goal 4: Innovation and Planning for the Future</a:t>
            </a:r>
            <a:endParaRPr lang="en-US" sz="1200" b="0" i="0" kern="1200" dirty="0">
              <a:solidFill>
                <a:schemeClr val="tx1"/>
              </a:solidFill>
              <a:effectLst/>
              <a:latin typeface="+mn-lt"/>
            </a:endParaRPr>
          </a:p>
          <a:p>
            <a:r>
              <a:rPr lang="en-US" sz="1200" b="0" i="0" kern="1200" dirty="0">
                <a:solidFill>
                  <a:schemeClr val="tx1"/>
                </a:solidFill>
                <a:effectLst/>
                <a:latin typeface="+mn-lt"/>
                <a:ea typeface="+mn-ea"/>
                <a:cs typeface="+mn-cs"/>
              </a:rPr>
              <a:t>VP I &amp; SD Goal 6: Partnership &amp; Community</a:t>
            </a:r>
            <a:endParaRPr lang="en-US" dirty="0"/>
          </a:p>
        </p:txBody>
      </p:sp>
      <p:sp>
        <p:nvSpPr>
          <p:cNvPr id="4" name="Slide Number Placeholder 3"/>
          <p:cNvSpPr>
            <a:spLocks noGrp="1"/>
          </p:cNvSpPr>
          <p:nvPr>
            <p:ph type="sldNum" sz="quarter" idx="5"/>
          </p:nvPr>
        </p:nvSpPr>
        <p:spPr/>
        <p:txBody>
          <a:bodyPr/>
          <a:lstStyle/>
          <a:p>
            <a:fld id="{CB7BC8E3-D299-48F1-8DA5-FC5D7BF32359}" type="slidenum">
              <a:rPr lang="en-US" smtClean="0"/>
              <a:t>10</a:t>
            </a:fld>
            <a:endParaRPr lang="en-US"/>
          </a:p>
        </p:txBody>
      </p:sp>
    </p:spTree>
    <p:extLst>
      <p:ext uri="{BB962C8B-B14F-4D97-AF65-F5344CB8AC3E}">
        <p14:creationId xmlns:p14="http://schemas.microsoft.com/office/powerpoint/2010/main" val="48038244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latin typeface="Calibri"/>
                <a:ea typeface="Calibri"/>
                <a:cs typeface="Calibri"/>
              </a:rPr>
              <a:t>Amber</a:t>
            </a:r>
          </a:p>
        </p:txBody>
      </p:sp>
      <p:sp>
        <p:nvSpPr>
          <p:cNvPr id="4" name="Slide Number Placeholder 3"/>
          <p:cNvSpPr>
            <a:spLocks noGrp="1"/>
          </p:cNvSpPr>
          <p:nvPr>
            <p:ph type="sldNum" sz="quarter" idx="5"/>
          </p:nvPr>
        </p:nvSpPr>
        <p:spPr/>
        <p:txBody>
          <a:bodyPr/>
          <a:lstStyle/>
          <a:p>
            <a:fld id="{CB7BC8E3-D299-48F1-8DA5-FC5D7BF32359}" type="slidenum">
              <a:rPr lang="en-US" smtClean="0"/>
              <a:t>11</a:t>
            </a:fld>
            <a:endParaRPr lang="en-US"/>
          </a:p>
        </p:txBody>
      </p:sp>
    </p:spTree>
    <p:extLst>
      <p:ext uri="{BB962C8B-B14F-4D97-AF65-F5344CB8AC3E}">
        <p14:creationId xmlns:p14="http://schemas.microsoft.com/office/powerpoint/2010/main" val="176476219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Rory … </a:t>
            </a:r>
          </a:p>
        </p:txBody>
      </p:sp>
      <p:sp>
        <p:nvSpPr>
          <p:cNvPr id="4" name="Slide Number Placeholder 3"/>
          <p:cNvSpPr>
            <a:spLocks noGrp="1"/>
          </p:cNvSpPr>
          <p:nvPr>
            <p:ph type="sldNum" sz="quarter" idx="5"/>
          </p:nvPr>
        </p:nvSpPr>
        <p:spPr/>
        <p:txBody>
          <a:bodyPr/>
          <a:lstStyle/>
          <a:p>
            <a:fld id="{CB7BC8E3-D299-48F1-8DA5-FC5D7BF32359}" type="slidenum">
              <a:rPr lang="en-US" smtClean="0"/>
              <a:t>12</a:t>
            </a:fld>
            <a:endParaRPr lang="en-US"/>
          </a:p>
        </p:txBody>
      </p:sp>
    </p:spTree>
    <p:extLst>
      <p:ext uri="{BB962C8B-B14F-4D97-AF65-F5344CB8AC3E}">
        <p14:creationId xmlns:p14="http://schemas.microsoft.com/office/powerpoint/2010/main" val="43690329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A5C953A-3F96-2A20-DC6E-C1DAFFDF436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BE18564-E7A7-1684-442D-6806B179441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B5E72AD-8CD5-C9AE-59B5-8FF6C6331087}"/>
              </a:ext>
            </a:extLst>
          </p:cNvPr>
          <p:cNvSpPr>
            <a:spLocks noGrp="1"/>
          </p:cNvSpPr>
          <p:nvPr>
            <p:ph type="body" idx="1"/>
          </p:nvPr>
        </p:nvSpPr>
        <p:spPr/>
        <p:txBody>
          <a:bodyPr/>
          <a:lstStyle/>
          <a:p>
            <a:r>
              <a:rPr lang="en-US" dirty="0"/>
              <a:t>Amber</a:t>
            </a:r>
          </a:p>
          <a:p>
            <a:r>
              <a:rPr lang="en-US" dirty="0"/>
              <a:t>Model where courses or programs going through curriculum can be piloted through community ed. </a:t>
            </a:r>
          </a:p>
          <a:p>
            <a:r>
              <a:rPr lang="en-US" dirty="0"/>
              <a:t>New certifications may come up in say Auto or Fire Tech that are needed to meet industry standards and compliance and they need to be implemented more quickly than the curriculum schedule allows. Those can be implemented through community ed. </a:t>
            </a:r>
          </a:p>
        </p:txBody>
      </p:sp>
      <p:sp>
        <p:nvSpPr>
          <p:cNvPr id="4" name="Slide Number Placeholder 3">
            <a:extLst>
              <a:ext uri="{FF2B5EF4-FFF2-40B4-BE49-F238E27FC236}">
                <a16:creationId xmlns:a16="http://schemas.microsoft.com/office/drawing/2014/main" id="{B0FADC63-D1BF-3918-1232-BB1F05DCF8DA}"/>
              </a:ext>
            </a:extLst>
          </p:cNvPr>
          <p:cNvSpPr>
            <a:spLocks noGrp="1"/>
          </p:cNvSpPr>
          <p:nvPr>
            <p:ph type="sldNum" sz="quarter" idx="5"/>
          </p:nvPr>
        </p:nvSpPr>
        <p:spPr/>
        <p:txBody>
          <a:bodyPr/>
          <a:lstStyle/>
          <a:p>
            <a:fld id="{CB7BC8E3-D299-48F1-8DA5-FC5D7BF32359}" type="slidenum">
              <a:rPr lang="en-US" smtClean="0"/>
              <a:t>13</a:t>
            </a:fld>
            <a:endParaRPr lang="en-US"/>
          </a:p>
        </p:txBody>
      </p:sp>
    </p:spTree>
    <p:extLst>
      <p:ext uri="{BB962C8B-B14F-4D97-AF65-F5344CB8AC3E}">
        <p14:creationId xmlns:p14="http://schemas.microsoft.com/office/powerpoint/2010/main" val="138613936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Rory … </a:t>
            </a:r>
          </a:p>
        </p:txBody>
      </p:sp>
      <p:sp>
        <p:nvSpPr>
          <p:cNvPr id="4" name="Slide Number Placeholder 3"/>
          <p:cNvSpPr>
            <a:spLocks noGrp="1"/>
          </p:cNvSpPr>
          <p:nvPr>
            <p:ph type="sldNum" sz="quarter" idx="5"/>
          </p:nvPr>
        </p:nvSpPr>
        <p:spPr/>
        <p:txBody>
          <a:bodyPr/>
          <a:lstStyle/>
          <a:p>
            <a:fld id="{CB7BC8E3-D299-48F1-8DA5-FC5D7BF32359}" type="slidenum">
              <a:rPr lang="en-US" smtClean="0"/>
              <a:t>14</a:t>
            </a:fld>
            <a:endParaRPr lang="en-US"/>
          </a:p>
        </p:txBody>
      </p:sp>
    </p:spTree>
    <p:extLst>
      <p:ext uri="{BB962C8B-B14F-4D97-AF65-F5344CB8AC3E}">
        <p14:creationId xmlns:p14="http://schemas.microsoft.com/office/powerpoint/2010/main" val="382986926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Amber</a:t>
            </a:r>
          </a:p>
          <a:p>
            <a:r>
              <a:rPr lang="en-US" dirty="0"/>
              <a:t>QR code for a document with live links</a:t>
            </a:r>
          </a:p>
        </p:txBody>
      </p:sp>
      <p:sp>
        <p:nvSpPr>
          <p:cNvPr id="4" name="Slide Number Placeholder 3"/>
          <p:cNvSpPr>
            <a:spLocks noGrp="1"/>
          </p:cNvSpPr>
          <p:nvPr>
            <p:ph type="sldNum" sz="quarter" idx="5"/>
          </p:nvPr>
        </p:nvSpPr>
        <p:spPr/>
        <p:txBody>
          <a:bodyPr/>
          <a:lstStyle/>
          <a:p>
            <a:fld id="{CB7BC8E3-D299-48F1-8DA5-FC5D7BF32359}" type="slidenum">
              <a:rPr lang="en-US" smtClean="0"/>
              <a:t>15</a:t>
            </a:fld>
            <a:endParaRPr lang="en-US"/>
          </a:p>
        </p:txBody>
      </p:sp>
    </p:spTree>
    <p:extLst>
      <p:ext uri="{BB962C8B-B14F-4D97-AF65-F5344CB8AC3E}">
        <p14:creationId xmlns:p14="http://schemas.microsoft.com/office/powerpoint/2010/main" val="411387226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latin typeface="Calibri"/>
                <a:ea typeface="Calibri"/>
                <a:cs typeface="Calibri"/>
              </a:rPr>
              <a:t>Amber and Rory</a:t>
            </a:r>
          </a:p>
        </p:txBody>
      </p:sp>
      <p:sp>
        <p:nvSpPr>
          <p:cNvPr id="4" name="Slide Number Placeholder 3"/>
          <p:cNvSpPr>
            <a:spLocks noGrp="1"/>
          </p:cNvSpPr>
          <p:nvPr>
            <p:ph type="sldNum" sz="quarter" idx="5"/>
          </p:nvPr>
        </p:nvSpPr>
        <p:spPr/>
        <p:txBody>
          <a:bodyPr/>
          <a:lstStyle/>
          <a:p>
            <a:fld id="{CB7BC8E3-D299-48F1-8DA5-FC5D7BF32359}" type="slidenum">
              <a:rPr lang="en-US" smtClean="0"/>
              <a:t>17</a:t>
            </a:fld>
            <a:endParaRPr lang="en-US"/>
          </a:p>
        </p:txBody>
      </p:sp>
    </p:spTree>
    <p:extLst>
      <p:ext uri="{BB962C8B-B14F-4D97-AF65-F5344CB8AC3E}">
        <p14:creationId xmlns:p14="http://schemas.microsoft.com/office/powerpoint/2010/main" val="218642190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latin typeface="Calibri"/>
                <a:ea typeface="Calibri"/>
                <a:cs typeface="Calibri"/>
              </a:rPr>
              <a:t>Amber</a:t>
            </a:r>
          </a:p>
        </p:txBody>
      </p:sp>
      <p:sp>
        <p:nvSpPr>
          <p:cNvPr id="4" name="Slide Number Placeholder 3"/>
          <p:cNvSpPr>
            <a:spLocks noGrp="1"/>
          </p:cNvSpPr>
          <p:nvPr>
            <p:ph type="sldNum" sz="quarter" idx="5"/>
          </p:nvPr>
        </p:nvSpPr>
        <p:spPr/>
        <p:txBody>
          <a:bodyPr/>
          <a:lstStyle/>
          <a:p>
            <a:fld id="{CB7BC8E3-D299-48F1-8DA5-FC5D7BF32359}" type="slidenum">
              <a:rPr lang="en-US" smtClean="0"/>
              <a:t>2</a:t>
            </a:fld>
            <a:endParaRPr lang="en-US"/>
          </a:p>
        </p:txBody>
      </p:sp>
    </p:spTree>
    <p:extLst>
      <p:ext uri="{BB962C8B-B14F-4D97-AF65-F5344CB8AC3E}">
        <p14:creationId xmlns:p14="http://schemas.microsoft.com/office/powerpoint/2010/main" val="333222027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latin typeface="Calibri"/>
                <a:ea typeface="Calibri"/>
                <a:cs typeface="Calibri"/>
              </a:rPr>
              <a:t>Amber</a:t>
            </a:r>
          </a:p>
        </p:txBody>
      </p:sp>
      <p:sp>
        <p:nvSpPr>
          <p:cNvPr id="4" name="Slide Number Placeholder 3"/>
          <p:cNvSpPr>
            <a:spLocks noGrp="1"/>
          </p:cNvSpPr>
          <p:nvPr>
            <p:ph type="sldNum" sz="quarter" idx="5"/>
          </p:nvPr>
        </p:nvSpPr>
        <p:spPr/>
        <p:txBody>
          <a:bodyPr/>
          <a:lstStyle/>
          <a:p>
            <a:fld id="{CB7BC8E3-D299-48F1-8DA5-FC5D7BF32359}" type="slidenum">
              <a:rPr lang="en-US" smtClean="0"/>
              <a:t>3</a:t>
            </a:fld>
            <a:endParaRPr lang="en-US"/>
          </a:p>
        </p:txBody>
      </p:sp>
    </p:spTree>
    <p:extLst>
      <p:ext uri="{BB962C8B-B14F-4D97-AF65-F5344CB8AC3E}">
        <p14:creationId xmlns:p14="http://schemas.microsoft.com/office/powerpoint/2010/main" val="312753429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latin typeface="Calibri"/>
                <a:ea typeface="Calibri"/>
                <a:cs typeface="Calibri"/>
              </a:rPr>
              <a:t>Amber</a:t>
            </a:r>
          </a:p>
        </p:txBody>
      </p:sp>
      <p:sp>
        <p:nvSpPr>
          <p:cNvPr id="4" name="Slide Number Placeholder 3"/>
          <p:cNvSpPr>
            <a:spLocks noGrp="1"/>
          </p:cNvSpPr>
          <p:nvPr>
            <p:ph type="sldNum" sz="quarter" idx="5"/>
          </p:nvPr>
        </p:nvSpPr>
        <p:spPr/>
        <p:txBody>
          <a:bodyPr/>
          <a:lstStyle/>
          <a:p>
            <a:fld id="{CB7BC8E3-D299-48F1-8DA5-FC5D7BF32359}" type="slidenum">
              <a:rPr lang="en-US" smtClean="0"/>
              <a:t>4</a:t>
            </a:fld>
            <a:endParaRPr lang="en-US"/>
          </a:p>
        </p:txBody>
      </p:sp>
    </p:spTree>
    <p:extLst>
      <p:ext uri="{BB962C8B-B14F-4D97-AF65-F5344CB8AC3E}">
        <p14:creationId xmlns:p14="http://schemas.microsoft.com/office/powerpoint/2010/main" val="23785442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Rory  not going to read the list, draw attention to highlighted </a:t>
            </a:r>
            <a:r>
              <a:rPr lang="en-US"/>
              <a:t>categories</a:t>
            </a:r>
            <a:r>
              <a:rPr lang="en-US" dirty="0"/>
              <a:t> </a:t>
            </a:r>
          </a:p>
        </p:txBody>
      </p:sp>
      <p:sp>
        <p:nvSpPr>
          <p:cNvPr id="4" name="Slide Number Placeholder 3"/>
          <p:cNvSpPr>
            <a:spLocks noGrp="1"/>
          </p:cNvSpPr>
          <p:nvPr>
            <p:ph type="sldNum" sz="quarter" idx="5"/>
          </p:nvPr>
        </p:nvSpPr>
        <p:spPr/>
        <p:txBody>
          <a:bodyPr/>
          <a:lstStyle/>
          <a:p>
            <a:fld id="{CB7BC8E3-D299-48F1-8DA5-FC5D7BF32359}" type="slidenum">
              <a:rPr lang="en-US" smtClean="0"/>
              <a:t>5</a:t>
            </a:fld>
            <a:endParaRPr lang="en-US"/>
          </a:p>
        </p:txBody>
      </p:sp>
    </p:spTree>
    <p:extLst>
      <p:ext uri="{BB962C8B-B14F-4D97-AF65-F5344CB8AC3E}">
        <p14:creationId xmlns:p14="http://schemas.microsoft.com/office/powerpoint/2010/main" val="114327641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latin typeface="Calibri"/>
                <a:ea typeface="Calibri"/>
                <a:cs typeface="Calibri"/>
              </a:rPr>
              <a:t>Rory – so, let's talk about why we should be considering expanding non-credit offerings... </a:t>
            </a:r>
          </a:p>
        </p:txBody>
      </p:sp>
      <p:sp>
        <p:nvSpPr>
          <p:cNvPr id="4" name="Slide Number Placeholder 3"/>
          <p:cNvSpPr>
            <a:spLocks noGrp="1"/>
          </p:cNvSpPr>
          <p:nvPr>
            <p:ph type="sldNum" sz="quarter" idx="5"/>
          </p:nvPr>
        </p:nvSpPr>
        <p:spPr/>
        <p:txBody>
          <a:bodyPr/>
          <a:lstStyle/>
          <a:p>
            <a:fld id="{CB7BC8E3-D299-48F1-8DA5-FC5D7BF32359}" type="slidenum">
              <a:rPr lang="en-US" smtClean="0"/>
              <a:t>6</a:t>
            </a:fld>
            <a:endParaRPr lang="en-US"/>
          </a:p>
        </p:txBody>
      </p:sp>
    </p:spTree>
    <p:extLst>
      <p:ext uri="{BB962C8B-B14F-4D97-AF65-F5344CB8AC3E}">
        <p14:creationId xmlns:p14="http://schemas.microsoft.com/office/powerpoint/2010/main" val="15042835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latin typeface="Calibri"/>
                <a:ea typeface="Calibri"/>
                <a:cs typeface="Calibri"/>
              </a:rPr>
              <a:t>Amber</a:t>
            </a:r>
          </a:p>
        </p:txBody>
      </p:sp>
      <p:sp>
        <p:nvSpPr>
          <p:cNvPr id="4" name="Slide Number Placeholder 3"/>
          <p:cNvSpPr>
            <a:spLocks noGrp="1"/>
          </p:cNvSpPr>
          <p:nvPr>
            <p:ph type="sldNum" sz="quarter" idx="5"/>
          </p:nvPr>
        </p:nvSpPr>
        <p:spPr/>
        <p:txBody>
          <a:bodyPr/>
          <a:lstStyle/>
          <a:p>
            <a:fld id="{CB7BC8E3-D299-48F1-8DA5-FC5D7BF32359}" type="slidenum">
              <a:rPr lang="en-US" smtClean="0"/>
              <a:t>7</a:t>
            </a:fld>
            <a:endParaRPr lang="en-US"/>
          </a:p>
        </p:txBody>
      </p:sp>
    </p:spTree>
    <p:extLst>
      <p:ext uri="{BB962C8B-B14F-4D97-AF65-F5344CB8AC3E}">
        <p14:creationId xmlns:p14="http://schemas.microsoft.com/office/powerpoint/2010/main" val="332569803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Rory</a:t>
            </a:r>
          </a:p>
          <a:p>
            <a:r>
              <a:rPr lang="en-US" dirty="0"/>
              <a:t>In general, CCC enrollment is declining statewide. </a:t>
            </a:r>
          </a:p>
          <a:p>
            <a:endParaRPr lang="en-US" dirty="0"/>
          </a:p>
          <a:p>
            <a:r>
              <a:rPr lang="en-US" dirty="0"/>
              <a:t>Noncredit enrollment is rising statewide. This signifies demand, thus opportunity   </a:t>
            </a:r>
          </a:p>
        </p:txBody>
      </p:sp>
      <p:sp>
        <p:nvSpPr>
          <p:cNvPr id="4" name="Slide Number Placeholder 3"/>
          <p:cNvSpPr>
            <a:spLocks noGrp="1"/>
          </p:cNvSpPr>
          <p:nvPr>
            <p:ph type="sldNum" sz="quarter" idx="5"/>
          </p:nvPr>
        </p:nvSpPr>
        <p:spPr/>
        <p:txBody>
          <a:bodyPr/>
          <a:lstStyle/>
          <a:p>
            <a:fld id="{CB7BC8E3-D299-48F1-8DA5-FC5D7BF32359}" type="slidenum">
              <a:rPr lang="en-US" smtClean="0"/>
              <a:t>8</a:t>
            </a:fld>
            <a:endParaRPr lang="en-US"/>
          </a:p>
        </p:txBody>
      </p:sp>
    </p:spTree>
    <p:extLst>
      <p:ext uri="{BB962C8B-B14F-4D97-AF65-F5344CB8AC3E}">
        <p14:creationId xmlns:p14="http://schemas.microsoft.com/office/powerpoint/2010/main" val="386574460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latin typeface="Calibri"/>
                <a:ea typeface="Calibri"/>
                <a:cs typeface="Calibri"/>
              </a:rPr>
              <a:t>Rory - </a:t>
            </a:r>
            <a:r>
              <a:rPr lang="en-US" dirty="0"/>
              <a:t>approaching a projected enrollment cliff of freshman college students, to avoid enrollment declines we need to expand opportunities for "less traditional" groups</a:t>
            </a:r>
            <a:endParaRPr lang="en-US" dirty="0">
              <a:latin typeface="Calibri"/>
              <a:ea typeface="Calibri"/>
              <a:cs typeface="Calibri"/>
            </a:endParaRPr>
          </a:p>
        </p:txBody>
      </p:sp>
      <p:sp>
        <p:nvSpPr>
          <p:cNvPr id="4" name="Slide Number Placeholder 3"/>
          <p:cNvSpPr>
            <a:spLocks noGrp="1"/>
          </p:cNvSpPr>
          <p:nvPr>
            <p:ph type="sldNum" sz="quarter" idx="5"/>
          </p:nvPr>
        </p:nvSpPr>
        <p:spPr/>
        <p:txBody>
          <a:bodyPr/>
          <a:lstStyle/>
          <a:p>
            <a:fld id="{CB7BC8E3-D299-48F1-8DA5-FC5D7BF32359}" type="slidenum">
              <a:rPr lang="en-US" smtClean="0"/>
              <a:t>9</a:t>
            </a:fld>
            <a:endParaRPr lang="en-US"/>
          </a:p>
        </p:txBody>
      </p:sp>
    </p:spTree>
    <p:extLst>
      <p:ext uri="{BB962C8B-B14F-4D97-AF65-F5344CB8AC3E}">
        <p14:creationId xmlns:p14="http://schemas.microsoft.com/office/powerpoint/2010/main" val="59878783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5E321798-27CA-4270-A680-06917964F1F1}" type="datetimeFigureOut">
              <a:rPr lang="en-US" smtClean="0"/>
              <a:t>1/15/2026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85190CE-7392-4339-B9A3-6F0C5FEFA205}" type="slidenum">
              <a:rPr lang="en-US" smtClean="0"/>
              <a:t>‹#›</a:t>
            </a:fld>
            <a:endParaRPr lang="en-US"/>
          </a:p>
        </p:txBody>
      </p:sp>
    </p:spTree>
    <p:extLst>
      <p:ext uri="{BB962C8B-B14F-4D97-AF65-F5344CB8AC3E}">
        <p14:creationId xmlns:p14="http://schemas.microsoft.com/office/powerpoint/2010/main" val="162719840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E321798-27CA-4270-A680-06917964F1F1}" type="datetimeFigureOut">
              <a:rPr lang="en-US" smtClean="0"/>
              <a:t>1/15/2026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85190CE-7392-4339-B9A3-6F0C5FEFA205}" type="slidenum">
              <a:rPr lang="en-US" smtClean="0"/>
              <a:t>‹#›</a:t>
            </a:fld>
            <a:endParaRPr lang="en-US"/>
          </a:p>
        </p:txBody>
      </p:sp>
    </p:spTree>
    <p:extLst>
      <p:ext uri="{BB962C8B-B14F-4D97-AF65-F5344CB8AC3E}">
        <p14:creationId xmlns:p14="http://schemas.microsoft.com/office/powerpoint/2010/main" val="60106939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E321798-27CA-4270-A680-06917964F1F1}" type="datetimeFigureOut">
              <a:rPr lang="en-US" smtClean="0"/>
              <a:t>1/15/2026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85190CE-7392-4339-B9A3-6F0C5FEFA205}" type="slidenum">
              <a:rPr lang="en-US" smtClean="0"/>
              <a:t>‹#›</a:t>
            </a:fld>
            <a:endParaRPr lang="en-US"/>
          </a:p>
        </p:txBody>
      </p:sp>
    </p:spTree>
    <p:extLst>
      <p:ext uri="{BB962C8B-B14F-4D97-AF65-F5344CB8AC3E}">
        <p14:creationId xmlns:p14="http://schemas.microsoft.com/office/powerpoint/2010/main" val="218384731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798A576A-66D8-459D-BE94-925574CB586F}" type="datetimeFigureOut">
              <a:rPr lang="en-US" smtClean="0"/>
              <a:t>1/15/2026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24BF166-EE94-4A36-94B7-F963C3F479BA}" type="slidenum">
              <a:rPr lang="en-US" smtClean="0"/>
              <a:t>‹#›</a:t>
            </a:fld>
            <a:endParaRPr lang="en-US"/>
          </a:p>
        </p:txBody>
      </p:sp>
    </p:spTree>
    <p:extLst>
      <p:ext uri="{BB962C8B-B14F-4D97-AF65-F5344CB8AC3E}">
        <p14:creationId xmlns:p14="http://schemas.microsoft.com/office/powerpoint/2010/main" val="335027971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98A576A-66D8-459D-BE94-925574CB586F}" type="datetimeFigureOut">
              <a:rPr lang="en-US" smtClean="0"/>
              <a:t>1/15/2026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24BF166-EE94-4A36-94B7-F963C3F479BA}" type="slidenum">
              <a:rPr lang="en-US" smtClean="0"/>
              <a:t>‹#›</a:t>
            </a:fld>
            <a:endParaRPr lang="en-US"/>
          </a:p>
        </p:txBody>
      </p:sp>
    </p:spTree>
    <p:extLst>
      <p:ext uri="{BB962C8B-B14F-4D97-AF65-F5344CB8AC3E}">
        <p14:creationId xmlns:p14="http://schemas.microsoft.com/office/powerpoint/2010/main" val="392615188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798A576A-66D8-459D-BE94-925574CB586F}" type="datetimeFigureOut">
              <a:rPr lang="en-US" smtClean="0"/>
              <a:t>1/15/2026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24BF166-EE94-4A36-94B7-F963C3F479BA}" type="slidenum">
              <a:rPr lang="en-US" smtClean="0"/>
              <a:t>‹#›</a:t>
            </a:fld>
            <a:endParaRPr lang="en-US"/>
          </a:p>
        </p:txBody>
      </p:sp>
    </p:spTree>
    <p:extLst>
      <p:ext uri="{BB962C8B-B14F-4D97-AF65-F5344CB8AC3E}">
        <p14:creationId xmlns:p14="http://schemas.microsoft.com/office/powerpoint/2010/main" val="52829554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98A576A-66D8-459D-BE94-925574CB586F}" type="datetimeFigureOut">
              <a:rPr lang="en-US" smtClean="0"/>
              <a:t>1/15/2026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24BF166-EE94-4A36-94B7-F963C3F479BA}" type="slidenum">
              <a:rPr lang="en-US" smtClean="0"/>
              <a:t>‹#›</a:t>
            </a:fld>
            <a:endParaRPr lang="en-US"/>
          </a:p>
        </p:txBody>
      </p:sp>
    </p:spTree>
    <p:extLst>
      <p:ext uri="{BB962C8B-B14F-4D97-AF65-F5344CB8AC3E}">
        <p14:creationId xmlns:p14="http://schemas.microsoft.com/office/powerpoint/2010/main" val="13157911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98A576A-66D8-459D-BE94-925574CB586F}" type="datetimeFigureOut">
              <a:rPr lang="en-US" smtClean="0"/>
              <a:t>1/15/2026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24BF166-EE94-4A36-94B7-F963C3F479BA}" type="slidenum">
              <a:rPr lang="en-US" smtClean="0"/>
              <a:t>‹#›</a:t>
            </a:fld>
            <a:endParaRPr lang="en-US"/>
          </a:p>
        </p:txBody>
      </p:sp>
    </p:spTree>
    <p:extLst>
      <p:ext uri="{BB962C8B-B14F-4D97-AF65-F5344CB8AC3E}">
        <p14:creationId xmlns:p14="http://schemas.microsoft.com/office/powerpoint/2010/main" val="102796573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98A576A-66D8-459D-BE94-925574CB586F}" type="datetimeFigureOut">
              <a:rPr lang="en-US" smtClean="0"/>
              <a:t>1/15/2026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24BF166-EE94-4A36-94B7-F963C3F479BA}" type="slidenum">
              <a:rPr lang="en-US" smtClean="0"/>
              <a:t>‹#›</a:t>
            </a:fld>
            <a:endParaRPr lang="en-US"/>
          </a:p>
        </p:txBody>
      </p:sp>
    </p:spTree>
    <p:extLst>
      <p:ext uri="{BB962C8B-B14F-4D97-AF65-F5344CB8AC3E}">
        <p14:creationId xmlns:p14="http://schemas.microsoft.com/office/powerpoint/2010/main" val="225179896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98A576A-66D8-459D-BE94-925574CB586F}" type="datetimeFigureOut">
              <a:rPr lang="en-US" smtClean="0"/>
              <a:t>1/15/2026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24BF166-EE94-4A36-94B7-F963C3F479BA}" type="slidenum">
              <a:rPr lang="en-US" smtClean="0"/>
              <a:t>‹#›</a:t>
            </a:fld>
            <a:endParaRPr lang="en-US"/>
          </a:p>
        </p:txBody>
      </p:sp>
    </p:spTree>
    <p:extLst>
      <p:ext uri="{BB962C8B-B14F-4D97-AF65-F5344CB8AC3E}">
        <p14:creationId xmlns:p14="http://schemas.microsoft.com/office/powerpoint/2010/main" val="237067303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798A576A-66D8-459D-BE94-925574CB586F}" type="datetimeFigureOut">
              <a:rPr lang="en-US" smtClean="0"/>
              <a:t>1/15/2026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24BF166-EE94-4A36-94B7-F963C3F479BA}" type="slidenum">
              <a:rPr lang="en-US" smtClean="0"/>
              <a:t>‹#›</a:t>
            </a:fld>
            <a:endParaRPr lang="en-US"/>
          </a:p>
        </p:txBody>
      </p:sp>
    </p:spTree>
    <p:extLst>
      <p:ext uri="{BB962C8B-B14F-4D97-AF65-F5344CB8AC3E}">
        <p14:creationId xmlns:p14="http://schemas.microsoft.com/office/powerpoint/2010/main" val="2810337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E321798-27CA-4270-A680-06917964F1F1}" type="datetimeFigureOut">
              <a:rPr lang="en-US" smtClean="0"/>
              <a:t>1/15/2026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85190CE-7392-4339-B9A3-6F0C5FEFA205}" type="slidenum">
              <a:rPr lang="en-US" smtClean="0"/>
              <a:t>‹#›</a:t>
            </a:fld>
            <a:endParaRPr lang="en-US"/>
          </a:p>
        </p:txBody>
      </p:sp>
    </p:spTree>
    <p:extLst>
      <p:ext uri="{BB962C8B-B14F-4D97-AF65-F5344CB8AC3E}">
        <p14:creationId xmlns:p14="http://schemas.microsoft.com/office/powerpoint/2010/main" val="156703936"/>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798A576A-66D8-459D-BE94-925574CB586F}" type="datetimeFigureOut">
              <a:rPr lang="en-US" smtClean="0"/>
              <a:t>1/15/2026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24BF166-EE94-4A36-94B7-F963C3F479BA}" type="slidenum">
              <a:rPr lang="en-US" smtClean="0"/>
              <a:t>‹#›</a:t>
            </a:fld>
            <a:endParaRPr lang="en-US"/>
          </a:p>
        </p:txBody>
      </p:sp>
    </p:spTree>
    <p:extLst>
      <p:ext uri="{BB962C8B-B14F-4D97-AF65-F5344CB8AC3E}">
        <p14:creationId xmlns:p14="http://schemas.microsoft.com/office/powerpoint/2010/main" val="161930078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98A576A-66D8-459D-BE94-925574CB586F}" type="datetimeFigureOut">
              <a:rPr lang="en-US" smtClean="0"/>
              <a:t>1/15/2026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24BF166-EE94-4A36-94B7-F963C3F479BA}" type="slidenum">
              <a:rPr lang="en-US" smtClean="0"/>
              <a:t>‹#›</a:t>
            </a:fld>
            <a:endParaRPr lang="en-US"/>
          </a:p>
        </p:txBody>
      </p:sp>
    </p:spTree>
    <p:extLst>
      <p:ext uri="{BB962C8B-B14F-4D97-AF65-F5344CB8AC3E}">
        <p14:creationId xmlns:p14="http://schemas.microsoft.com/office/powerpoint/2010/main" val="4020665214"/>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98A576A-66D8-459D-BE94-925574CB586F}" type="datetimeFigureOut">
              <a:rPr lang="en-US" smtClean="0"/>
              <a:t>1/15/2026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24BF166-EE94-4A36-94B7-F963C3F479BA}" type="slidenum">
              <a:rPr lang="en-US" smtClean="0"/>
              <a:t>‹#›</a:t>
            </a:fld>
            <a:endParaRPr lang="en-US"/>
          </a:p>
        </p:txBody>
      </p:sp>
    </p:spTree>
    <p:extLst>
      <p:ext uri="{BB962C8B-B14F-4D97-AF65-F5344CB8AC3E}">
        <p14:creationId xmlns:p14="http://schemas.microsoft.com/office/powerpoint/2010/main" val="16615011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E321798-27CA-4270-A680-06917964F1F1}" type="datetimeFigureOut">
              <a:rPr lang="en-US" smtClean="0"/>
              <a:t>1/15/2026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85190CE-7392-4339-B9A3-6F0C5FEFA205}" type="slidenum">
              <a:rPr lang="en-US" smtClean="0"/>
              <a:t>‹#›</a:t>
            </a:fld>
            <a:endParaRPr lang="en-US"/>
          </a:p>
        </p:txBody>
      </p:sp>
    </p:spTree>
    <p:extLst>
      <p:ext uri="{BB962C8B-B14F-4D97-AF65-F5344CB8AC3E}">
        <p14:creationId xmlns:p14="http://schemas.microsoft.com/office/powerpoint/2010/main" val="21304929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5E321798-27CA-4270-A680-06917964F1F1}" type="datetimeFigureOut">
              <a:rPr lang="en-US" smtClean="0"/>
              <a:t>1/15/2026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85190CE-7392-4339-B9A3-6F0C5FEFA205}" type="slidenum">
              <a:rPr lang="en-US" smtClean="0"/>
              <a:t>‹#›</a:t>
            </a:fld>
            <a:endParaRPr lang="en-US"/>
          </a:p>
        </p:txBody>
      </p:sp>
    </p:spTree>
    <p:extLst>
      <p:ext uri="{BB962C8B-B14F-4D97-AF65-F5344CB8AC3E}">
        <p14:creationId xmlns:p14="http://schemas.microsoft.com/office/powerpoint/2010/main" val="337299548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5E321798-27CA-4270-A680-06917964F1F1}" type="datetimeFigureOut">
              <a:rPr lang="en-US" smtClean="0"/>
              <a:t>1/15/2026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85190CE-7392-4339-B9A3-6F0C5FEFA205}" type="slidenum">
              <a:rPr lang="en-US" smtClean="0"/>
              <a:t>‹#›</a:t>
            </a:fld>
            <a:endParaRPr lang="en-US"/>
          </a:p>
        </p:txBody>
      </p:sp>
    </p:spTree>
    <p:extLst>
      <p:ext uri="{BB962C8B-B14F-4D97-AF65-F5344CB8AC3E}">
        <p14:creationId xmlns:p14="http://schemas.microsoft.com/office/powerpoint/2010/main" val="172785157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5E321798-27CA-4270-A680-06917964F1F1}" type="datetimeFigureOut">
              <a:rPr lang="en-US" smtClean="0"/>
              <a:t>1/15/2026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85190CE-7392-4339-B9A3-6F0C5FEFA205}" type="slidenum">
              <a:rPr lang="en-US" smtClean="0"/>
              <a:t>‹#›</a:t>
            </a:fld>
            <a:endParaRPr lang="en-US"/>
          </a:p>
        </p:txBody>
      </p:sp>
    </p:spTree>
    <p:extLst>
      <p:ext uri="{BB962C8B-B14F-4D97-AF65-F5344CB8AC3E}">
        <p14:creationId xmlns:p14="http://schemas.microsoft.com/office/powerpoint/2010/main" val="21290847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E321798-27CA-4270-A680-06917964F1F1}" type="datetimeFigureOut">
              <a:rPr lang="en-US" smtClean="0"/>
              <a:t>1/15/2026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85190CE-7392-4339-B9A3-6F0C5FEFA205}" type="slidenum">
              <a:rPr lang="en-US" smtClean="0"/>
              <a:t>‹#›</a:t>
            </a:fld>
            <a:endParaRPr lang="en-US"/>
          </a:p>
        </p:txBody>
      </p:sp>
    </p:spTree>
    <p:extLst>
      <p:ext uri="{BB962C8B-B14F-4D97-AF65-F5344CB8AC3E}">
        <p14:creationId xmlns:p14="http://schemas.microsoft.com/office/powerpoint/2010/main" val="341990851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5E321798-27CA-4270-A680-06917964F1F1}" type="datetimeFigureOut">
              <a:rPr lang="en-US" smtClean="0"/>
              <a:t>1/15/2026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85190CE-7392-4339-B9A3-6F0C5FEFA205}" type="slidenum">
              <a:rPr lang="en-US" smtClean="0"/>
              <a:t>‹#›</a:t>
            </a:fld>
            <a:endParaRPr lang="en-US"/>
          </a:p>
        </p:txBody>
      </p:sp>
    </p:spTree>
    <p:extLst>
      <p:ext uri="{BB962C8B-B14F-4D97-AF65-F5344CB8AC3E}">
        <p14:creationId xmlns:p14="http://schemas.microsoft.com/office/powerpoint/2010/main" val="4986061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5E321798-27CA-4270-A680-06917964F1F1}" type="datetimeFigureOut">
              <a:rPr lang="en-US" smtClean="0"/>
              <a:t>1/15/2026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85190CE-7392-4339-B9A3-6F0C5FEFA205}" type="slidenum">
              <a:rPr lang="en-US" smtClean="0"/>
              <a:t>‹#›</a:t>
            </a:fld>
            <a:endParaRPr lang="en-US"/>
          </a:p>
        </p:txBody>
      </p:sp>
    </p:spTree>
    <p:extLst>
      <p:ext uri="{BB962C8B-B14F-4D97-AF65-F5344CB8AC3E}">
        <p14:creationId xmlns:p14="http://schemas.microsoft.com/office/powerpoint/2010/main" val="7865164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E321798-27CA-4270-A680-06917964F1F1}" type="datetimeFigureOut">
              <a:rPr lang="en-US" smtClean="0"/>
              <a:t>1/15/2026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85190CE-7392-4339-B9A3-6F0C5FEFA205}" type="slidenum">
              <a:rPr lang="en-US" smtClean="0"/>
              <a:t>‹#›</a:t>
            </a:fld>
            <a:endParaRPr lang="en-US"/>
          </a:p>
        </p:txBody>
      </p:sp>
    </p:spTree>
    <p:extLst>
      <p:ext uri="{BB962C8B-B14F-4D97-AF65-F5344CB8AC3E}">
        <p14:creationId xmlns:p14="http://schemas.microsoft.com/office/powerpoint/2010/main" val="321228753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98A576A-66D8-459D-BE94-925574CB586F}" type="datetimeFigureOut">
              <a:rPr lang="en-US" smtClean="0"/>
              <a:t>1/15/2026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24BF166-EE94-4A36-94B7-F963C3F479BA}" type="slidenum">
              <a:rPr lang="en-US" smtClean="0"/>
              <a:t>‹#›</a:t>
            </a:fld>
            <a:endParaRPr lang="en-US"/>
          </a:p>
        </p:txBody>
      </p:sp>
    </p:spTree>
    <p:extLst>
      <p:ext uri="{BB962C8B-B14F-4D97-AF65-F5344CB8AC3E}">
        <p14:creationId xmlns:p14="http://schemas.microsoft.com/office/powerpoint/2010/main" val="227068003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0.xml"/><Relationship Id="rId1" Type="http://schemas.openxmlformats.org/officeDocument/2006/relationships/slideLayout" Target="../slideLayouts/slideLayout2.xml"/><Relationship Id="rId5" Type="http://schemas.openxmlformats.org/officeDocument/2006/relationships/hyperlink" Target="https://www.redwoods.edu/about/president/index.php" TargetMode="External"/><Relationship Id="rId4" Type="http://schemas.openxmlformats.org/officeDocument/2006/relationships/hyperlink" Target="https://www.redwoods.edu/fs/planning/documents/2022-2032_CR_EMP.pdf" TargetMode="External"/></Relationships>
</file>

<file path=ppt/slides/_rels/slide1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8" Type="http://schemas.openxmlformats.org/officeDocument/2006/relationships/hyperlink" Target="https://caladulted.org/ModelProgram" TargetMode="External"/><Relationship Id="rId13" Type="http://schemas.openxmlformats.org/officeDocument/2006/relationships/hyperlink" Target="https://www.cccco.edu/-/media/CCCCO-Website/docs/guidance-instruction/program-course-approval-handbook-8th-edition.pdf" TargetMode="External"/><Relationship Id="rId3" Type="http://schemas.openxmlformats.org/officeDocument/2006/relationships/image" Target="../media/image2.jpeg"/><Relationship Id="rId7" Type="http://schemas.openxmlformats.org/officeDocument/2006/relationships/hyperlink" Target="https://public.tableau.com/app/profile/wested.economic.mobility/viz/CaliforniaAdultEducationProgramFactSheets_17406784292470/PopulationDemographics" TargetMode="External"/><Relationship Id="rId12" Type="http://schemas.openxmlformats.org/officeDocument/2006/relationships/hyperlink" Target="https://vision2030.cccco.edu/section-iv/#EquitableWorkforceandEconomicDevelopment" TargetMode="External"/><Relationship Id="rId2" Type="http://schemas.openxmlformats.org/officeDocument/2006/relationships/notesSlide" Target="../notesSlides/notesSlide15.xml"/><Relationship Id="rId1" Type="http://schemas.openxmlformats.org/officeDocument/2006/relationships/slideLayout" Target="../slideLayouts/slideLayout2.xml"/><Relationship Id="rId6" Type="http://schemas.openxmlformats.org/officeDocument/2006/relationships/hyperlink" Target="https://public.tableau.com/shared/TC62X2PQB?:display_count=y&amp;:origin=viz_share_link&amp;:embed=y" TargetMode="External"/><Relationship Id="rId11" Type="http://schemas.openxmlformats.org/officeDocument/2006/relationships/hyperlink" Target="https://govt.westlaw.com/calregs/Document/I17C77EC08A9E11EEA359CB64A84E6877" TargetMode="External"/><Relationship Id="rId5" Type="http://schemas.openxmlformats.org/officeDocument/2006/relationships/hyperlink" Target="https://www.cccco.edu/About-Us/Chancellors-Office/Divisions/Workforce-and-Economic-Development/California-Adult-Education-Program" TargetMode="External"/><Relationship Id="rId15" Type="http://schemas.openxmlformats.org/officeDocument/2006/relationships/image" Target="../media/image6.png"/><Relationship Id="rId10" Type="http://schemas.openxmlformats.org/officeDocument/2006/relationships/hyperlink" Target="https://www.cccco.edu/-/media/CCCCO-Website/docs/report/2025-retention-and-enrollment-outreach-a11y.pdf" TargetMode="External"/><Relationship Id="rId4" Type="http://schemas.openxmlformats.org/officeDocument/2006/relationships/hyperlink" Target="https://www.cccco.edu/About-Us/Chancellors-Office/Divisions/Educational-Services-and-Support/What-we-do/Curriculum-and-Instruction-Unit/Curriculum/Noncredit-Curriculum-and-Instructional-Programs" TargetMode="External"/><Relationship Id="rId9" Type="http://schemas.openxmlformats.org/officeDocument/2006/relationships/hyperlink" Target="https://www.cccco.edu/-/media/CCCCO-Website/docs/report/201924careerdevelopmentandcollegepreparation13a11y.pdf" TargetMode="External"/><Relationship Id="rId14" Type="http://schemas.openxmlformats.org/officeDocument/2006/relationships/hyperlink" Target="https://www.cccco.edu/-/media/CCCCO-Website/docs/memo/FS-25-06-25-26-ad-memo.pdf" TargetMode="External"/></Relationships>
</file>

<file path=ppt/slides/_rels/slide16.xml.rels><?xml version="1.0" encoding="UTF-8" standalone="yes"?>
<Relationships xmlns="http://schemas.openxmlformats.org/package/2006/relationships"><Relationship Id="rId3" Type="http://schemas.openxmlformats.org/officeDocument/2006/relationships/hyperlink" Target="https://noce.edu/programs/" TargetMode="External"/><Relationship Id="rId2" Type="http://schemas.openxmlformats.org/officeDocument/2006/relationships/hyperlink" Target="https://www.mtsac.edu/sce/" TargetMode="External"/><Relationship Id="rId1" Type="http://schemas.openxmlformats.org/officeDocument/2006/relationships/slideLayout" Target="../slideLayouts/slideLayout2.xml"/><Relationship Id="rId5" Type="http://schemas.openxmlformats.org/officeDocument/2006/relationships/hyperlink" Target="https://caladulted.org/ModelProgram" TargetMode="External"/><Relationship Id="rId4" Type="http://schemas.openxmlformats.org/officeDocument/2006/relationships/hyperlink" Target="https://sbcc.edu/extendedlearning/careerskillsinstitute/index.php" TargetMode="External"/></Relationships>
</file>

<file path=ppt/slides/_rels/slide1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hyperlink" Target="https://www.cccco.edu/About-Us/Chancellors-Office/Divisions/Educational-Services-and-Support/What-we-do/Curriculum-and-Instruction-Unit/Curriculum/Noncredit-Curriculum-and-Instructional-Programs" TargetMode="External"/></Relationships>
</file>

<file path=ppt/slides/_rels/slide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hyperlink" Target="https://govt.westlaw.com/calregs/Document/I17C77EC08A9E11EEA359CB64A84E6877" TargetMode="External"/></Relationships>
</file>

<file path=ppt/slides/_rels/slide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hyperlink" Target="https://www.cccco.edu/-/media/CCCCO-Website/docs/memo/FS-25-06-25-26-ad-memo.pdf" TargetMode="External"/></Relationships>
</file>

<file path=ppt/slides/_rels/slide8.xml.rels><?xml version="1.0" encoding="UTF-8" standalone="yes"?>
<Relationships xmlns="http://schemas.openxmlformats.org/package/2006/relationships"><Relationship Id="rId3" Type="http://schemas.openxmlformats.org/officeDocument/2006/relationships/image" Target="../media/image2.jpeg"/><Relationship Id="rId7" Type="http://schemas.openxmlformats.org/officeDocument/2006/relationships/hyperlink" Target="https://www.cccco.edu/-/media/CCCCO-Website/docs/report/201924careerdevelopmentandcollegepreparation13a11y.pdf" TargetMode="External"/><Relationship Id="rId2" Type="http://schemas.openxmlformats.org/officeDocument/2006/relationships/notesSlide" Target="../notesSlides/notesSlide8.xml"/><Relationship Id="rId1" Type="http://schemas.openxmlformats.org/officeDocument/2006/relationships/slideLayout" Target="../slideLayouts/slideLayout2.xml"/><Relationship Id="rId6" Type="http://schemas.openxmlformats.org/officeDocument/2006/relationships/hyperlink" Target="https://www.cccco.edu/-/media/CCCCO-Website/docs/report/2025-retention-and-enrollment-outreach-a11y.pdf" TargetMode="External"/><Relationship Id="rId5" Type="http://schemas.openxmlformats.org/officeDocument/2006/relationships/image" Target="../media/image4.png"/><Relationship Id="rId4" Type="http://schemas.openxmlformats.org/officeDocument/2006/relationships/image" Target="../media/image3.png"/></Relationships>
</file>

<file path=ppt/slides/_rels/slide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9.xml"/><Relationship Id="rId1" Type="http://schemas.openxmlformats.org/officeDocument/2006/relationships/slideLayout" Target="../slideLayouts/slideLayout2.xml"/><Relationship Id="rId6" Type="http://schemas.openxmlformats.org/officeDocument/2006/relationships/hyperlink" Target="https://www.ppic.org/blog/unpacking-californias-continued-school-enrollment-decline/" TargetMode="External"/><Relationship Id="rId5" Type="http://schemas.openxmlformats.org/officeDocument/2006/relationships/image" Target="../media/image5.png"/><Relationship Id="rId4" Type="http://schemas.openxmlformats.org/officeDocument/2006/relationships/hyperlink" Target="https://www.ppic.org/publication/factors-and-future-projections-for-k-12-declining-enrollment/" TargetMode="Externa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7000" b="-7000"/>
          </a:stretch>
        </a:blipFill>
        <a:effectLst/>
      </p:bgPr>
    </p:bg>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 y="4313582"/>
            <a:ext cx="12192000" cy="1526536"/>
          </a:xfrm>
        </p:spPr>
        <p:txBody>
          <a:bodyPr vert="horz" lIns="91440" tIns="45720" rIns="91440" bIns="45720" rtlCol="0" anchor="t">
            <a:normAutofit/>
          </a:bodyPr>
          <a:lstStyle/>
          <a:p>
            <a:r>
              <a:rPr lang="en-US" dirty="0">
                <a:solidFill>
                  <a:schemeClr val="bg1"/>
                </a:solidFill>
                <a:ea typeface="Calibri"/>
                <a:cs typeface="Calibri"/>
              </a:rPr>
              <a:t>Introduction to Noncredit Education</a:t>
            </a:r>
          </a:p>
          <a:p>
            <a:endParaRPr lang="en-US" dirty="0">
              <a:solidFill>
                <a:schemeClr val="bg1"/>
              </a:solidFill>
              <a:ea typeface="Calibri"/>
              <a:cs typeface="Calibri"/>
            </a:endParaRPr>
          </a:p>
          <a:p>
            <a:pPr>
              <a:lnSpc>
                <a:spcPct val="20000"/>
              </a:lnSpc>
              <a:spcBef>
                <a:spcPts val="900"/>
              </a:spcBef>
            </a:pPr>
            <a:r>
              <a:rPr lang="en-US" sz="1800" dirty="0">
                <a:solidFill>
                  <a:schemeClr val="bg1"/>
                </a:solidFill>
                <a:ea typeface="Calibri"/>
                <a:cs typeface="Calibri"/>
              </a:rPr>
              <a:t>Rory Johnson, Dean, Career, Energy, Entrepreneurship, Skilled Trades &amp; Technology</a:t>
            </a:r>
          </a:p>
          <a:p>
            <a:pPr>
              <a:lnSpc>
                <a:spcPct val="20000"/>
              </a:lnSpc>
              <a:spcBef>
                <a:spcPts val="900"/>
              </a:spcBef>
            </a:pPr>
            <a:endParaRPr lang="en-US" sz="1800" dirty="0">
              <a:solidFill>
                <a:schemeClr val="bg1"/>
              </a:solidFill>
              <a:ea typeface="Calibri"/>
              <a:cs typeface="Calibri"/>
            </a:endParaRPr>
          </a:p>
          <a:p>
            <a:pPr>
              <a:lnSpc>
                <a:spcPct val="20000"/>
              </a:lnSpc>
              <a:spcBef>
                <a:spcPts val="900"/>
              </a:spcBef>
            </a:pPr>
            <a:r>
              <a:rPr lang="en-US" sz="1800" dirty="0">
                <a:solidFill>
                  <a:schemeClr val="bg1"/>
                </a:solidFill>
                <a:ea typeface="Calibri"/>
                <a:cs typeface="Calibri"/>
              </a:rPr>
              <a:t>Amber Cavanaugh, Director, Community Workforce Development</a:t>
            </a:r>
          </a:p>
        </p:txBody>
      </p:sp>
    </p:spTree>
    <p:extLst>
      <p:ext uri="{BB962C8B-B14F-4D97-AF65-F5344CB8AC3E}">
        <p14:creationId xmlns:p14="http://schemas.microsoft.com/office/powerpoint/2010/main" val="55791259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a:extLst>
            <a:ext uri="{FF2B5EF4-FFF2-40B4-BE49-F238E27FC236}">
              <a16:creationId xmlns:a16="http://schemas.microsoft.com/office/drawing/2014/main" id="{B124B9B5-82F2-FE92-D88B-0A2A70F54D2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A30587A-1CB9-96A5-37FA-F1E8B032B6F3}"/>
              </a:ext>
            </a:extLst>
          </p:cNvPr>
          <p:cNvSpPr>
            <a:spLocks noGrp="1"/>
          </p:cNvSpPr>
          <p:nvPr>
            <p:ph type="title"/>
          </p:nvPr>
        </p:nvSpPr>
        <p:spPr>
          <a:xfrm>
            <a:off x="838200" y="616226"/>
            <a:ext cx="10515600" cy="1074462"/>
          </a:xfrm>
        </p:spPr>
        <p:txBody>
          <a:bodyPr>
            <a:normAutofit/>
          </a:bodyPr>
          <a:lstStyle/>
          <a:p>
            <a:r>
              <a:rPr lang="en-US" sz="2800" b="1">
                <a:latin typeface="Calibri"/>
                <a:ea typeface="Calibri"/>
                <a:cs typeface="Calibri"/>
              </a:rPr>
              <a:t>Further Benefits of Noncredit</a:t>
            </a:r>
          </a:p>
        </p:txBody>
      </p:sp>
      <p:sp>
        <p:nvSpPr>
          <p:cNvPr id="3" name="Content Placeholder 2">
            <a:extLst>
              <a:ext uri="{FF2B5EF4-FFF2-40B4-BE49-F238E27FC236}">
                <a16:creationId xmlns:a16="http://schemas.microsoft.com/office/drawing/2014/main" id="{6DCA1343-B04E-8790-F836-AC5CEE1258CC}"/>
              </a:ext>
            </a:extLst>
          </p:cNvPr>
          <p:cNvSpPr>
            <a:spLocks noGrp="1"/>
          </p:cNvSpPr>
          <p:nvPr>
            <p:ph idx="1"/>
          </p:nvPr>
        </p:nvSpPr>
        <p:spPr>
          <a:xfrm>
            <a:off x="838200" y="1468810"/>
            <a:ext cx="10515600" cy="4351338"/>
          </a:xfrm>
        </p:spPr>
        <p:txBody>
          <a:bodyPr vert="horz" lIns="91440" tIns="45720" rIns="91440" bIns="45720" rtlCol="0" anchor="t">
            <a:normAutofit fontScale="92500"/>
          </a:bodyPr>
          <a:lstStyle/>
          <a:p>
            <a:r>
              <a:rPr lang="en-US" sz="2400" dirty="0"/>
              <a:t>Educational Equity</a:t>
            </a:r>
          </a:p>
          <a:p>
            <a:pPr lvl="1"/>
            <a:r>
              <a:rPr lang="en-US" dirty="0"/>
              <a:t>Reduces barriers to college</a:t>
            </a:r>
            <a:endParaRPr lang="en-US" dirty="0">
              <a:ea typeface="Calibri"/>
              <a:cs typeface="Calibri"/>
            </a:endParaRPr>
          </a:p>
          <a:p>
            <a:pPr lvl="1"/>
            <a:r>
              <a:rPr lang="en-US" dirty="0"/>
              <a:t>Increases access for non-traditional students</a:t>
            </a:r>
            <a:endParaRPr lang="en-US" dirty="0">
              <a:ea typeface="Calibri"/>
              <a:cs typeface="Calibri"/>
            </a:endParaRPr>
          </a:p>
          <a:p>
            <a:pPr lvl="1"/>
            <a:r>
              <a:rPr lang="en-US" dirty="0"/>
              <a:t>Zero cost tuition</a:t>
            </a:r>
            <a:endParaRPr lang="en-US" dirty="0">
              <a:ea typeface="Calibri"/>
              <a:cs typeface="Calibri"/>
            </a:endParaRPr>
          </a:p>
          <a:p>
            <a:pPr lvl="1"/>
            <a:r>
              <a:rPr lang="en-US" dirty="0"/>
              <a:t>AB540: Noncredit attendance hours count towards eligibility for reduced tuition</a:t>
            </a:r>
            <a:endParaRPr lang="en-US" dirty="0">
              <a:ea typeface="Calibri"/>
              <a:cs typeface="Calibri"/>
            </a:endParaRPr>
          </a:p>
          <a:p>
            <a:pPr lvl="1"/>
            <a:r>
              <a:rPr lang="en-US" dirty="0"/>
              <a:t>Repeatability</a:t>
            </a:r>
            <a:endParaRPr lang="en-US" dirty="0">
              <a:ea typeface="Calibri"/>
              <a:cs typeface="Calibri"/>
            </a:endParaRPr>
          </a:p>
          <a:p>
            <a:r>
              <a:rPr lang="en-US" sz="2400" dirty="0"/>
              <a:t>Fiscal Sustainability</a:t>
            </a:r>
            <a:endParaRPr lang="en-US" sz="2400" dirty="0">
              <a:ea typeface="Calibri"/>
              <a:cs typeface="Calibri"/>
            </a:endParaRPr>
          </a:p>
          <a:p>
            <a:pPr lvl="1"/>
            <a:r>
              <a:rPr lang="en-US" dirty="0"/>
              <a:t>Enhanced apportionment for CDCP</a:t>
            </a:r>
            <a:endParaRPr lang="en-US" dirty="0">
              <a:ea typeface="Calibri"/>
              <a:cs typeface="Calibri"/>
            </a:endParaRPr>
          </a:p>
          <a:p>
            <a:pPr lvl="1"/>
            <a:r>
              <a:rPr lang="en-US" dirty="0">
                <a:ea typeface="Calibri"/>
                <a:cs typeface="Calibri"/>
              </a:rPr>
              <a:t>Mitigation of forecasted statewide reductions in enrollment</a:t>
            </a:r>
            <a:endParaRPr lang="en-US" dirty="0"/>
          </a:p>
          <a:p>
            <a:r>
              <a:rPr lang="en-US" sz="2400" dirty="0"/>
              <a:t>Vision 2030, </a:t>
            </a:r>
            <a:r>
              <a:rPr lang="en-US" sz="2400" dirty="0">
                <a:hlinkClick r:id="rId4"/>
              </a:rPr>
              <a:t>Educational Master Plan</a:t>
            </a:r>
            <a:r>
              <a:rPr lang="en-US" sz="2400" dirty="0"/>
              <a:t>, </a:t>
            </a:r>
            <a:r>
              <a:rPr lang="en-US" sz="2400" dirty="0">
                <a:hlinkClick r:id="rId5"/>
              </a:rPr>
              <a:t>CR President’s goals</a:t>
            </a:r>
            <a:r>
              <a:rPr lang="en-US" sz="2400" dirty="0"/>
              <a:t>, CR Board of Trustees goals, VP of Instruction &amp; Student Development goals and the Academic Senate goals.</a:t>
            </a:r>
            <a:endParaRPr lang="en-US" sz="2400" dirty="0">
              <a:ea typeface="Calibri"/>
              <a:cs typeface="Calibri"/>
            </a:endParaRPr>
          </a:p>
        </p:txBody>
      </p:sp>
    </p:spTree>
    <p:extLst>
      <p:ext uri="{BB962C8B-B14F-4D97-AF65-F5344CB8AC3E}">
        <p14:creationId xmlns:p14="http://schemas.microsoft.com/office/powerpoint/2010/main" val="296214006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a:extLst>
            <a:ext uri="{FF2B5EF4-FFF2-40B4-BE49-F238E27FC236}">
              <a16:creationId xmlns:a16="http://schemas.microsoft.com/office/drawing/2014/main" id="{03355894-59F2-5730-610E-61C4C8348FD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CAFF390-867A-5FEF-D1EF-3E6F3434DE1A}"/>
              </a:ext>
            </a:extLst>
          </p:cNvPr>
          <p:cNvSpPr>
            <a:spLocks noGrp="1"/>
          </p:cNvSpPr>
          <p:nvPr>
            <p:ph type="title"/>
          </p:nvPr>
        </p:nvSpPr>
        <p:spPr>
          <a:xfrm>
            <a:off x="838200" y="2890767"/>
            <a:ext cx="10515600" cy="1074462"/>
          </a:xfrm>
          <a:ln w="28575">
            <a:solidFill>
              <a:srgbClr val="C00000"/>
            </a:solidFill>
            <a:prstDash val="solid"/>
          </a:ln>
        </p:spPr>
        <p:txBody>
          <a:bodyPr>
            <a:normAutofit fontScale="90000"/>
          </a:bodyPr>
          <a:lstStyle/>
          <a:p>
            <a:pPr algn="ctr"/>
            <a:r>
              <a:rPr lang="en-US" sz="4000">
                <a:latin typeface="Calibri"/>
                <a:ea typeface="Calibri"/>
                <a:cs typeface="Calibri"/>
              </a:rPr>
              <a:t>How is </a:t>
            </a:r>
            <a:r>
              <a:rPr lang="en-US" sz="4000" i="1">
                <a:latin typeface="Calibri"/>
                <a:ea typeface="Calibri"/>
                <a:cs typeface="Calibri"/>
              </a:rPr>
              <a:t>Noncredit</a:t>
            </a:r>
            <a:r>
              <a:rPr lang="en-US" sz="4000">
                <a:latin typeface="Calibri"/>
                <a:ea typeface="Calibri"/>
                <a:cs typeface="Calibri"/>
              </a:rPr>
              <a:t> different from </a:t>
            </a:r>
            <a:r>
              <a:rPr lang="en-US" sz="4000" i="1">
                <a:latin typeface="Calibri"/>
                <a:ea typeface="Calibri"/>
                <a:cs typeface="Calibri"/>
              </a:rPr>
              <a:t>“For-credit” </a:t>
            </a:r>
            <a:r>
              <a:rPr lang="en-US" sz="4000">
                <a:latin typeface="Calibri"/>
                <a:ea typeface="Calibri"/>
                <a:cs typeface="Calibri"/>
              </a:rPr>
              <a:t>and </a:t>
            </a:r>
            <a:r>
              <a:rPr lang="en-US" sz="4000" i="1">
                <a:latin typeface="Calibri"/>
                <a:ea typeface="Calibri"/>
                <a:cs typeface="Calibri"/>
              </a:rPr>
              <a:t>Not-for-credit</a:t>
            </a:r>
            <a:r>
              <a:rPr lang="en-US" sz="4000">
                <a:latin typeface="Calibri"/>
                <a:ea typeface="Calibri"/>
                <a:cs typeface="Calibri"/>
              </a:rPr>
              <a:t>?</a:t>
            </a:r>
          </a:p>
        </p:txBody>
      </p:sp>
    </p:spTree>
    <p:extLst>
      <p:ext uri="{BB962C8B-B14F-4D97-AF65-F5344CB8AC3E}">
        <p14:creationId xmlns:p14="http://schemas.microsoft.com/office/powerpoint/2010/main" val="61263301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a:extLst>
            <a:ext uri="{FF2B5EF4-FFF2-40B4-BE49-F238E27FC236}">
              <a16:creationId xmlns:a16="http://schemas.microsoft.com/office/drawing/2014/main" id="{672179A6-6C88-AA21-6D60-6CF9052AF463}"/>
            </a:ext>
          </a:extLst>
        </p:cNvPr>
        <p:cNvGrpSpPr/>
        <p:nvPr/>
      </p:nvGrpSpPr>
      <p:grpSpPr>
        <a:xfrm>
          <a:off x="0" y="0"/>
          <a:ext cx="0" cy="0"/>
          <a:chOff x="0" y="0"/>
          <a:chExt cx="0" cy="0"/>
        </a:xfrm>
      </p:grpSpPr>
      <p:sp>
        <p:nvSpPr>
          <p:cNvPr id="4" name="Content Placeholder 2">
            <a:extLst>
              <a:ext uri="{FF2B5EF4-FFF2-40B4-BE49-F238E27FC236}">
                <a16:creationId xmlns:a16="http://schemas.microsoft.com/office/drawing/2014/main" id="{E699DE16-A628-4B8C-C157-DA3BA149051A}"/>
              </a:ext>
            </a:extLst>
          </p:cNvPr>
          <p:cNvSpPr txBox="1">
            <a:spLocks/>
          </p:cNvSpPr>
          <p:nvPr/>
        </p:nvSpPr>
        <p:spPr>
          <a:xfrm>
            <a:off x="641131" y="1799790"/>
            <a:ext cx="5454868" cy="4122805"/>
          </a:xfrm>
          <a:prstGeom prst="rect">
            <a:avLst/>
          </a:prstGeom>
        </p:spPr>
        <p:txBody>
          <a:bodyPr vert="horz" lIns="91440" tIns="45720" rIns="91440" bIns="45720" rtlCol="0" anchor="t">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nSpc>
                <a:spcPct val="100000"/>
              </a:lnSpc>
              <a:spcBef>
                <a:spcPts val="0"/>
              </a:spcBef>
            </a:pPr>
            <a:r>
              <a:rPr lang="en-US" sz="2400">
                <a:ea typeface="Calibri"/>
                <a:cs typeface="Calibri"/>
              </a:rPr>
              <a:t>No tuition cost</a:t>
            </a:r>
            <a:endParaRPr lang="en-US" sz="2400"/>
          </a:p>
          <a:p>
            <a:pPr>
              <a:lnSpc>
                <a:spcPct val="100000"/>
              </a:lnSpc>
              <a:spcBef>
                <a:spcPts val="0"/>
              </a:spcBef>
            </a:pPr>
            <a:r>
              <a:rPr lang="en-US" sz="2400"/>
              <a:t>Generate state apportionment.</a:t>
            </a:r>
            <a:endParaRPr lang="en-US" sz="2400">
              <a:ea typeface="Calibri" panose="020F0502020204030204"/>
              <a:cs typeface="Calibri" panose="020F0502020204030204"/>
            </a:endParaRPr>
          </a:p>
          <a:p>
            <a:pPr>
              <a:lnSpc>
                <a:spcPct val="100000"/>
              </a:lnSpc>
              <a:spcBef>
                <a:spcPts val="0"/>
              </a:spcBef>
            </a:pPr>
            <a:r>
              <a:rPr lang="en-US" sz="2400">
                <a:ea typeface="Calibri" panose="020F0502020204030204"/>
                <a:cs typeface="Calibri" panose="020F0502020204030204"/>
              </a:rPr>
              <a:t>Eligible for enhanced CDCP apportionment.</a:t>
            </a:r>
            <a:endParaRPr lang="en-US" sz="2400"/>
          </a:p>
          <a:p>
            <a:pPr>
              <a:lnSpc>
                <a:spcPct val="100000"/>
              </a:lnSpc>
              <a:spcBef>
                <a:spcPts val="0"/>
              </a:spcBef>
            </a:pPr>
            <a:r>
              <a:rPr lang="en-US" sz="2400"/>
              <a:t>Chancellor's Office curriculum approval is required.</a:t>
            </a:r>
            <a:endParaRPr lang="en-US" sz="2400">
              <a:ea typeface="Calibri"/>
              <a:cs typeface="Calibri"/>
            </a:endParaRPr>
          </a:p>
          <a:p>
            <a:pPr>
              <a:lnSpc>
                <a:spcPct val="100000"/>
              </a:lnSpc>
              <a:spcBef>
                <a:spcPts val="0"/>
              </a:spcBef>
            </a:pPr>
            <a:r>
              <a:rPr lang="en-US" sz="2400">
                <a:ea typeface="Calibri"/>
                <a:cs typeface="Calibri"/>
              </a:rPr>
              <a:t>TLU-based instructional pay.</a:t>
            </a:r>
          </a:p>
          <a:p>
            <a:pPr>
              <a:lnSpc>
                <a:spcPct val="100000"/>
              </a:lnSpc>
              <a:spcBef>
                <a:spcPts val="0"/>
              </a:spcBef>
            </a:pPr>
            <a:r>
              <a:rPr lang="en-US" sz="2400">
                <a:latin typeface="Calibri"/>
                <a:ea typeface="Calibri"/>
                <a:cs typeface="Calibri"/>
              </a:rPr>
              <a:t>Taught by faculty who meet min quals</a:t>
            </a:r>
          </a:p>
          <a:p>
            <a:pPr>
              <a:lnSpc>
                <a:spcPct val="100000"/>
              </a:lnSpc>
              <a:spcBef>
                <a:spcPts val="0"/>
              </a:spcBef>
            </a:pPr>
            <a:r>
              <a:rPr lang="en-US" sz="2400"/>
              <a:t>Courses offering </a:t>
            </a:r>
            <a:r>
              <a:rPr lang="en-US" sz="2400" i="1" u="sng">
                <a:solidFill>
                  <a:srgbClr val="FF0000"/>
                </a:solidFill>
              </a:rPr>
              <a:t>0 college credits</a:t>
            </a:r>
            <a:endParaRPr lang="en-US" sz="2400" u="sng">
              <a:solidFill>
                <a:srgbClr val="FF0000"/>
              </a:solidFill>
              <a:ea typeface="Calibri"/>
              <a:cs typeface="Calibri"/>
            </a:endParaRPr>
          </a:p>
          <a:p>
            <a:pPr>
              <a:lnSpc>
                <a:spcPct val="100000"/>
              </a:lnSpc>
              <a:spcBef>
                <a:spcPts val="0"/>
              </a:spcBef>
            </a:pPr>
            <a:r>
              <a:rPr lang="en-US" sz="2400"/>
              <a:t>Noncredit certificates awarded.</a:t>
            </a:r>
            <a:endParaRPr lang="en-US" sz="2400">
              <a:ea typeface="Calibri"/>
              <a:cs typeface="Calibri"/>
            </a:endParaRPr>
          </a:p>
          <a:p>
            <a:pPr>
              <a:lnSpc>
                <a:spcPct val="100000"/>
              </a:lnSpc>
              <a:spcBef>
                <a:spcPts val="0"/>
              </a:spcBef>
            </a:pPr>
            <a:endParaRPr lang="en-US" sz="1800">
              <a:ea typeface="Calibri"/>
              <a:cs typeface="Calibri"/>
            </a:endParaRPr>
          </a:p>
          <a:p>
            <a:pPr marL="0" indent="0">
              <a:lnSpc>
                <a:spcPct val="100000"/>
              </a:lnSpc>
              <a:spcBef>
                <a:spcPts val="0"/>
              </a:spcBef>
              <a:buNone/>
            </a:pPr>
            <a:endParaRPr lang="en-US" sz="1800"/>
          </a:p>
          <a:p>
            <a:pPr marL="0" indent="0">
              <a:buNone/>
            </a:pPr>
            <a:endParaRPr lang="en-US" sz="1800"/>
          </a:p>
          <a:p>
            <a:endParaRPr lang="en-US" sz="1800" b="1"/>
          </a:p>
          <a:p>
            <a:endParaRPr lang="en-US" sz="2400"/>
          </a:p>
        </p:txBody>
      </p:sp>
      <p:sp>
        <p:nvSpPr>
          <p:cNvPr id="5" name="TextBox 4">
            <a:extLst>
              <a:ext uri="{FF2B5EF4-FFF2-40B4-BE49-F238E27FC236}">
                <a16:creationId xmlns:a16="http://schemas.microsoft.com/office/drawing/2014/main" id="{F84BACE4-A92C-5F65-EF96-344CCA4281DE}"/>
              </a:ext>
            </a:extLst>
          </p:cNvPr>
          <p:cNvSpPr txBox="1"/>
          <p:nvPr/>
        </p:nvSpPr>
        <p:spPr>
          <a:xfrm>
            <a:off x="6092993" y="1876375"/>
            <a:ext cx="5927833" cy="3785652"/>
          </a:xfrm>
          <a:prstGeom prst="rect">
            <a:avLst/>
          </a:prstGeom>
          <a:noFill/>
        </p:spPr>
        <p:txBody>
          <a:bodyPr wrap="square" lIns="91440" tIns="45720" rIns="91440" bIns="45720" rtlCol="0" anchor="t">
            <a:spAutoFit/>
          </a:bodyPr>
          <a:lstStyle/>
          <a:p>
            <a:pPr marL="285750" indent="-285750">
              <a:buFont typeface="Arial"/>
              <a:buChar char="•"/>
            </a:pPr>
            <a:r>
              <a:rPr lang="en-US" sz="2400">
                <a:ea typeface="Calibri"/>
                <a:cs typeface="Calibri"/>
              </a:rPr>
              <a:t>Tuition &amp; Fees cost</a:t>
            </a:r>
          </a:p>
          <a:p>
            <a:pPr marL="285750" indent="-285750">
              <a:buFont typeface="Arial"/>
              <a:buChar char="•"/>
            </a:pPr>
            <a:r>
              <a:rPr lang="en-US" sz="2400"/>
              <a:t>Generate state apportionment.</a:t>
            </a:r>
            <a:endParaRPr lang="en-US" sz="2400">
              <a:ea typeface="Calibri" panose="020F0502020204030204"/>
              <a:cs typeface="Calibri" panose="020F0502020204030204"/>
            </a:endParaRPr>
          </a:p>
          <a:p>
            <a:pPr marL="285750" indent="-285750">
              <a:buFont typeface="Arial"/>
              <a:buChar char="•"/>
            </a:pPr>
            <a:r>
              <a:rPr lang="en-US" sz="2400">
                <a:ea typeface="Calibri" panose="020F0502020204030204"/>
                <a:cs typeface="Calibri" panose="020F0502020204030204"/>
              </a:rPr>
              <a:t>Not eligible for enhanced CDCP apportionment.</a:t>
            </a:r>
            <a:endParaRPr lang="en-US" sz="2400"/>
          </a:p>
          <a:p>
            <a:pPr marL="285750" indent="-285750">
              <a:buFont typeface="Arial"/>
              <a:buChar char="•"/>
            </a:pPr>
            <a:r>
              <a:rPr lang="en-US" sz="2400"/>
              <a:t>Chancellor's Office curriculum approval </a:t>
            </a:r>
          </a:p>
          <a:p>
            <a:r>
              <a:rPr lang="en-US" sz="2400"/>
              <a:t> is required.</a:t>
            </a:r>
            <a:endParaRPr lang="en-US" sz="2400">
              <a:ea typeface="Calibri"/>
              <a:cs typeface="Calibri"/>
            </a:endParaRPr>
          </a:p>
          <a:p>
            <a:pPr marL="285750" indent="-285750">
              <a:buFont typeface="Arial"/>
              <a:buChar char="•"/>
            </a:pPr>
            <a:r>
              <a:rPr lang="en-US" sz="2400">
                <a:ea typeface="Calibri"/>
                <a:cs typeface="Calibri"/>
              </a:rPr>
              <a:t>TLU-based instructional pay.</a:t>
            </a:r>
          </a:p>
          <a:p>
            <a:pPr marL="285750" indent="-285750">
              <a:buFont typeface="Arial"/>
              <a:buChar char="•"/>
            </a:pPr>
            <a:r>
              <a:rPr lang="en-US" sz="2400">
                <a:latin typeface="Calibri"/>
                <a:ea typeface="Calibri"/>
                <a:cs typeface="Calibri"/>
              </a:rPr>
              <a:t>Taught by faculty who meet min quals</a:t>
            </a:r>
          </a:p>
          <a:p>
            <a:pPr marL="285750" indent="-285750">
              <a:buFont typeface="Arial"/>
              <a:buChar char="•"/>
            </a:pPr>
            <a:r>
              <a:rPr lang="en-US" sz="2400"/>
              <a:t>Courses offering </a:t>
            </a:r>
            <a:r>
              <a:rPr lang="en-US" sz="2400" i="1" u="sng">
                <a:solidFill>
                  <a:srgbClr val="FF0000"/>
                </a:solidFill>
              </a:rPr>
              <a:t>0.5 or more college credits</a:t>
            </a:r>
            <a:endParaRPr lang="en-US" sz="2400" i="1" u="sng">
              <a:solidFill>
                <a:srgbClr val="FF0000"/>
              </a:solidFill>
              <a:ea typeface="Calibri"/>
              <a:cs typeface="Calibri"/>
            </a:endParaRPr>
          </a:p>
          <a:p>
            <a:pPr marL="285750" indent="-285750">
              <a:buFont typeface="Arial"/>
              <a:buChar char="•"/>
            </a:pPr>
            <a:r>
              <a:rPr lang="en-US" sz="2400"/>
              <a:t>Certificates and Degrees awarded.</a:t>
            </a:r>
            <a:endParaRPr lang="en-US" sz="2400">
              <a:ea typeface="Calibri"/>
              <a:cs typeface="Calibri"/>
            </a:endParaRPr>
          </a:p>
        </p:txBody>
      </p:sp>
      <p:sp>
        <p:nvSpPr>
          <p:cNvPr id="9" name="TextBox 7">
            <a:extLst>
              <a:ext uri="{FF2B5EF4-FFF2-40B4-BE49-F238E27FC236}">
                <a16:creationId xmlns:a16="http://schemas.microsoft.com/office/drawing/2014/main" id="{AD50E074-A985-17DC-3143-F48E48423579}"/>
              </a:ext>
            </a:extLst>
          </p:cNvPr>
          <p:cNvSpPr txBox="1"/>
          <p:nvPr/>
        </p:nvSpPr>
        <p:spPr>
          <a:xfrm>
            <a:off x="1021080" y="929640"/>
            <a:ext cx="4053840" cy="830997"/>
          </a:xfrm>
          <a:prstGeom prst="rect">
            <a:avLst/>
          </a:prstGeom>
          <a:noFill/>
        </p:spPr>
        <p:txBody>
          <a:bodyPr rot="0" spcFirstLastPara="0" vert="horz" wrap="square" lIns="91440" tIns="45720" rIns="91440" bIns="45720" numCol="1" spcCol="0" rtlCol="0" fromWordArt="0" anchor="t" anchorCtr="0" forceAA="0" compatLnSpc="1">
            <a:prstTxWarp prst="textNoShape">
              <a:avLst/>
            </a:prstTxWarp>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2800" b="1">
                <a:ea typeface="Calibri"/>
                <a:cs typeface="Calibri"/>
              </a:rPr>
              <a:t>Noncredit </a:t>
            </a:r>
            <a:r>
              <a:rPr lang="en-US" sz="2000">
                <a:ea typeface="Calibri"/>
                <a:cs typeface="Calibri"/>
              </a:rPr>
              <a:t>(Including but not limited to </a:t>
            </a:r>
            <a:r>
              <a:rPr lang="en-US" sz="2000" i="1">
                <a:ea typeface="Calibri"/>
                <a:cs typeface="Calibri"/>
              </a:rPr>
              <a:t>Adult Education</a:t>
            </a:r>
            <a:r>
              <a:rPr lang="en-US" sz="2000">
                <a:ea typeface="Calibri"/>
                <a:cs typeface="Calibri"/>
              </a:rPr>
              <a:t>)</a:t>
            </a:r>
            <a:endParaRPr lang="en-US" sz="2000"/>
          </a:p>
        </p:txBody>
      </p:sp>
      <p:sp>
        <p:nvSpPr>
          <p:cNvPr id="10" name="TextBox 7">
            <a:extLst>
              <a:ext uri="{FF2B5EF4-FFF2-40B4-BE49-F238E27FC236}">
                <a16:creationId xmlns:a16="http://schemas.microsoft.com/office/drawing/2014/main" id="{23E4C7A4-2095-8061-23CE-F0FADD1F3E41}"/>
              </a:ext>
            </a:extLst>
          </p:cNvPr>
          <p:cNvSpPr txBox="1"/>
          <p:nvPr/>
        </p:nvSpPr>
        <p:spPr>
          <a:xfrm>
            <a:off x="6316337" y="929640"/>
            <a:ext cx="4091940" cy="830997"/>
          </a:xfrm>
          <a:prstGeom prst="rect">
            <a:avLst/>
          </a:prstGeom>
          <a:noFill/>
        </p:spPr>
        <p:txBody>
          <a:bodyPr rot="0" spcFirstLastPara="0" vert="horz" wrap="square" lIns="91440" tIns="45720" rIns="91440" bIns="45720" numCol="1" spcCol="0" rtlCol="0" fromWordArt="0" anchor="t" anchorCtr="0" forceAA="0" compatLnSpc="1">
            <a:prstTxWarp prst="textNoShape">
              <a:avLst/>
            </a:prstTxWarp>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2800" b="1">
                <a:ea typeface="Calibri"/>
                <a:cs typeface="Calibri"/>
              </a:rPr>
              <a:t>"For-credit" </a:t>
            </a:r>
            <a:r>
              <a:rPr lang="en-US" sz="2000">
                <a:ea typeface="Calibri"/>
                <a:cs typeface="Calibri"/>
              </a:rPr>
              <a:t>(Traditional credit-bearing college courses)</a:t>
            </a:r>
          </a:p>
        </p:txBody>
      </p:sp>
      <p:cxnSp>
        <p:nvCxnSpPr>
          <p:cNvPr id="2" name="Straight Arrow Connector 1">
            <a:extLst>
              <a:ext uri="{FF2B5EF4-FFF2-40B4-BE49-F238E27FC236}">
                <a16:creationId xmlns:a16="http://schemas.microsoft.com/office/drawing/2014/main" id="{3A1D46D7-B443-C701-5C28-85C334CC9773}"/>
              </a:ext>
            </a:extLst>
          </p:cNvPr>
          <p:cNvCxnSpPr/>
          <p:nvPr/>
        </p:nvCxnSpPr>
        <p:spPr>
          <a:xfrm flipH="1">
            <a:off x="6031733" y="1221035"/>
            <a:ext cx="18362" cy="4425108"/>
          </a:xfrm>
          <a:prstGeom prst="straightConnector1">
            <a:avLst/>
          </a:prstGeom>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150279140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a:extLst>
            <a:ext uri="{FF2B5EF4-FFF2-40B4-BE49-F238E27FC236}">
              <a16:creationId xmlns:a16="http://schemas.microsoft.com/office/drawing/2014/main" id="{D5F673D6-544E-7121-0644-136BD653E652}"/>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B93E496-3182-E32C-9310-4CF4B7358328}"/>
              </a:ext>
            </a:extLst>
          </p:cNvPr>
          <p:cNvSpPr>
            <a:spLocks noGrp="1"/>
          </p:cNvSpPr>
          <p:nvPr>
            <p:ph idx="1"/>
          </p:nvPr>
        </p:nvSpPr>
        <p:spPr>
          <a:xfrm>
            <a:off x="1028241" y="1714741"/>
            <a:ext cx="9370763" cy="3454353"/>
          </a:xfrm>
        </p:spPr>
        <p:txBody>
          <a:bodyPr vert="horz" lIns="91440" tIns="45720" rIns="91440" bIns="45720" rtlCol="0" anchor="t">
            <a:normAutofit/>
          </a:bodyPr>
          <a:lstStyle/>
          <a:p>
            <a:pPr>
              <a:lnSpc>
                <a:spcPct val="100000"/>
              </a:lnSpc>
            </a:pPr>
            <a:r>
              <a:rPr lang="en-US" sz="1800" i="1" u="sng"/>
              <a:t>Does not</a:t>
            </a:r>
            <a:r>
              <a:rPr lang="en-US" sz="1800" i="1"/>
              <a:t> g</a:t>
            </a:r>
            <a:r>
              <a:rPr lang="en-US" sz="1800"/>
              <a:t>enerate state apportionment.</a:t>
            </a:r>
            <a:endParaRPr lang="en-US" sz="1800">
              <a:ea typeface="Calibri" panose="020F0502020204030204"/>
              <a:cs typeface="Calibri" panose="020F0502020204030204"/>
            </a:endParaRPr>
          </a:p>
          <a:p>
            <a:pPr>
              <a:lnSpc>
                <a:spcPct val="100000"/>
              </a:lnSpc>
            </a:pPr>
            <a:r>
              <a:rPr lang="en-US" sz="1800">
                <a:ea typeface="Calibri" panose="020F0502020204030204"/>
                <a:cs typeface="Calibri" panose="020F0502020204030204"/>
              </a:rPr>
              <a:t>Chancellor's Office approval for curriculum is </a:t>
            </a:r>
            <a:r>
              <a:rPr lang="en-US" sz="1800" i="1" u="sng">
                <a:ea typeface="Calibri"/>
                <a:cs typeface="Calibri"/>
              </a:rPr>
              <a:t>not required</a:t>
            </a:r>
            <a:r>
              <a:rPr lang="en-US" sz="1800">
                <a:ea typeface="Calibri"/>
                <a:cs typeface="Calibri"/>
              </a:rPr>
              <a:t>.</a:t>
            </a:r>
          </a:p>
          <a:p>
            <a:pPr>
              <a:lnSpc>
                <a:spcPct val="100000"/>
              </a:lnSpc>
            </a:pPr>
            <a:r>
              <a:rPr lang="en-US" sz="1800">
                <a:ea typeface="Calibri"/>
                <a:cs typeface="Calibri"/>
              </a:rPr>
              <a:t>Contracted instructional pay, </a:t>
            </a:r>
            <a:r>
              <a:rPr lang="en-US" sz="1800" i="1">
                <a:ea typeface="Calibri"/>
                <a:cs typeface="Calibri"/>
              </a:rPr>
              <a:t>not TLU-based</a:t>
            </a:r>
            <a:endParaRPr lang="en-US" sz="1800">
              <a:ea typeface="Calibri" panose="020F0502020204030204"/>
              <a:cs typeface="Calibri" panose="020F0502020204030204"/>
            </a:endParaRPr>
          </a:p>
          <a:p>
            <a:pPr>
              <a:lnSpc>
                <a:spcPct val="100000"/>
              </a:lnSpc>
            </a:pPr>
            <a:r>
              <a:rPr lang="en-US" sz="1800">
                <a:latin typeface="Calibri"/>
                <a:ea typeface="Calibri"/>
                <a:cs typeface="Calibri"/>
              </a:rPr>
              <a:t>Taught by instructors who meet industry qualifications where needed.</a:t>
            </a:r>
          </a:p>
          <a:p>
            <a:r>
              <a:rPr lang="en-US" sz="1800"/>
              <a:t>Affordable </a:t>
            </a:r>
            <a:r>
              <a:rPr lang="en-US" sz="1800" i="1"/>
              <a:t>not-for-credit</a:t>
            </a:r>
            <a:r>
              <a:rPr lang="en-US" sz="1800"/>
              <a:t> learning opportunities, such as classes, workshops, seminars, and excursions for personal and professional enrichment.</a:t>
            </a:r>
            <a:endParaRPr lang="en-US" sz="1800">
              <a:ea typeface="Calibri" panose="020F0502020204030204"/>
              <a:cs typeface="Calibri" panose="020F0502020204030204"/>
            </a:endParaRPr>
          </a:p>
          <a:p>
            <a:r>
              <a:rPr lang="en-US" sz="1800"/>
              <a:t>Self-supporting at the local level and are open to all members of the community willing to pay a minimum fee or can be sponsored by outside agencies (</a:t>
            </a:r>
            <a:r>
              <a:rPr lang="en-US" sz="1800" err="1"/>
              <a:t>ie</a:t>
            </a:r>
            <a:r>
              <a:rPr lang="en-US" sz="1800"/>
              <a:t>: employers)</a:t>
            </a:r>
            <a:endParaRPr lang="en-US" sz="1800">
              <a:ea typeface="Calibri" panose="020F0502020204030204"/>
              <a:cs typeface="Calibri" panose="020F0502020204030204"/>
            </a:endParaRPr>
          </a:p>
          <a:p>
            <a:r>
              <a:rPr lang="en-US" sz="1800"/>
              <a:t>Courses offering </a:t>
            </a:r>
            <a:r>
              <a:rPr lang="en-US" sz="1800" i="1" u="sng">
                <a:solidFill>
                  <a:srgbClr val="FF0000"/>
                </a:solidFill>
              </a:rPr>
              <a:t>NO COLLEGE CREDITS</a:t>
            </a:r>
            <a:endParaRPr lang="en-US" sz="1800" i="1" u="sng">
              <a:solidFill>
                <a:srgbClr val="FF0000"/>
              </a:solidFill>
              <a:ea typeface="Calibri" panose="020F0502020204030204"/>
              <a:cs typeface="Calibri" panose="020F0502020204030204"/>
            </a:endParaRPr>
          </a:p>
          <a:p>
            <a:pPr marL="285750" indent="-285750"/>
            <a:endParaRPr lang="en-US" sz="1800" i="1">
              <a:ea typeface="Calibri" panose="020F0502020204030204"/>
              <a:cs typeface="Calibri" panose="020F0502020204030204"/>
            </a:endParaRPr>
          </a:p>
        </p:txBody>
      </p:sp>
      <p:sp>
        <p:nvSpPr>
          <p:cNvPr id="7" name="Title 6">
            <a:extLst>
              <a:ext uri="{FF2B5EF4-FFF2-40B4-BE49-F238E27FC236}">
                <a16:creationId xmlns:a16="http://schemas.microsoft.com/office/drawing/2014/main" id="{C9BE7EBC-FA2E-E036-BA28-1D750718FC62}"/>
              </a:ext>
            </a:extLst>
          </p:cNvPr>
          <p:cNvSpPr>
            <a:spLocks noGrp="1"/>
          </p:cNvSpPr>
          <p:nvPr>
            <p:ph type="title"/>
          </p:nvPr>
        </p:nvSpPr>
        <p:spPr>
          <a:xfrm>
            <a:off x="1030995" y="741534"/>
            <a:ext cx="6329191" cy="1197033"/>
          </a:xfrm>
        </p:spPr>
        <p:txBody>
          <a:bodyPr/>
          <a:lstStyle/>
          <a:p>
            <a:r>
              <a:rPr lang="en-US" sz="2800" b="1">
                <a:latin typeface="Calibri"/>
                <a:ea typeface="Calibri"/>
                <a:cs typeface="Calibri"/>
              </a:rPr>
              <a:t>Not-for-credit </a:t>
            </a:r>
            <a:r>
              <a:rPr lang="en-US" sz="2000">
                <a:latin typeface="Calibri"/>
                <a:ea typeface="Calibri"/>
                <a:cs typeface="Calibri"/>
              </a:rPr>
              <a:t>(</a:t>
            </a:r>
            <a:r>
              <a:rPr lang="en-US" sz="2000" i="1">
                <a:latin typeface="Calibri"/>
                <a:ea typeface="Calibri"/>
                <a:cs typeface="Calibri"/>
              </a:rPr>
              <a:t>Community</a:t>
            </a:r>
            <a:r>
              <a:rPr lang="en-US" sz="2000">
                <a:latin typeface="Calibri"/>
                <a:ea typeface="Calibri"/>
                <a:cs typeface="Calibri"/>
              </a:rPr>
              <a:t> and </a:t>
            </a:r>
            <a:r>
              <a:rPr lang="en-US" sz="2000" i="1">
                <a:latin typeface="Calibri"/>
                <a:ea typeface="Calibri"/>
                <a:cs typeface="Calibri"/>
              </a:rPr>
              <a:t>Contract</a:t>
            </a:r>
            <a:r>
              <a:rPr lang="en-US" sz="2000">
                <a:latin typeface="Calibri"/>
                <a:ea typeface="Calibri"/>
                <a:cs typeface="Calibri"/>
              </a:rPr>
              <a:t> education)</a:t>
            </a:r>
            <a:endParaRPr lang="en-US" sz="2000"/>
          </a:p>
        </p:txBody>
      </p:sp>
    </p:spTree>
    <p:extLst>
      <p:ext uri="{BB962C8B-B14F-4D97-AF65-F5344CB8AC3E}">
        <p14:creationId xmlns:p14="http://schemas.microsoft.com/office/powerpoint/2010/main" val="130911132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a:extLst>
            <a:ext uri="{FF2B5EF4-FFF2-40B4-BE49-F238E27FC236}">
              <a16:creationId xmlns:a16="http://schemas.microsoft.com/office/drawing/2014/main" id="{EC93C2F5-FFB2-013D-F086-E43CB64E1F98}"/>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633468B3-FE4B-2645-BB9C-8CBA4A08B5FE}"/>
              </a:ext>
            </a:extLst>
          </p:cNvPr>
          <p:cNvSpPr txBox="1"/>
          <p:nvPr/>
        </p:nvSpPr>
        <p:spPr>
          <a:xfrm>
            <a:off x="819839" y="1943435"/>
            <a:ext cx="10249620" cy="2862322"/>
          </a:xfrm>
          <a:prstGeom prst="rect">
            <a:avLst/>
          </a:prstGeom>
          <a:noFill/>
        </p:spPr>
        <p:txBody>
          <a:bodyPr wrap="square" lIns="91440" tIns="45720" rIns="91440" bIns="45720" rtlCol="0" anchor="t">
            <a:spAutoFit/>
          </a:bodyPr>
          <a:lstStyle/>
          <a:p>
            <a:pPr marL="285750" indent="-285750">
              <a:buFont typeface="Arial"/>
              <a:buChar char="•"/>
            </a:pPr>
            <a:r>
              <a:rPr lang="en-US">
                <a:ea typeface="Calibri" panose="020F0502020204030204"/>
                <a:cs typeface="Calibri" panose="020F0502020204030204"/>
              </a:rPr>
              <a:t>Curriculum development</a:t>
            </a:r>
            <a:endParaRPr lang="en-US"/>
          </a:p>
          <a:p>
            <a:pPr marL="285750" indent="-285750">
              <a:buFont typeface="Arial"/>
              <a:buChar char="•"/>
            </a:pPr>
            <a:r>
              <a:rPr lang="en-US">
                <a:ea typeface="Calibri" panose="020F0502020204030204"/>
                <a:cs typeface="Calibri" panose="020F0502020204030204"/>
              </a:rPr>
              <a:t>CDCP Certificate development</a:t>
            </a:r>
          </a:p>
          <a:p>
            <a:pPr marL="285750" indent="-285750">
              <a:buFont typeface="Arial"/>
              <a:buChar char="•"/>
            </a:pPr>
            <a:r>
              <a:rPr lang="en-US">
                <a:ea typeface="Calibri" panose="020F0502020204030204"/>
                <a:cs typeface="Calibri" panose="020F0502020204030204"/>
              </a:rPr>
              <a:t>Assess curriculum</a:t>
            </a:r>
          </a:p>
          <a:p>
            <a:pPr marL="285750" indent="-285750">
              <a:buFont typeface="Arial"/>
              <a:buChar char="•"/>
            </a:pPr>
            <a:r>
              <a:rPr lang="en-US">
                <a:ea typeface="Calibri" panose="020F0502020204030204"/>
                <a:cs typeface="Calibri" panose="020F0502020204030204"/>
              </a:rPr>
              <a:t>Ensure curriculum meets appropriate level of academic rigor</a:t>
            </a:r>
          </a:p>
          <a:p>
            <a:pPr marL="285750" indent="-285750">
              <a:buFont typeface="Arial"/>
              <a:buChar char="•"/>
            </a:pPr>
            <a:r>
              <a:rPr lang="en-US">
                <a:ea typeface="Calibri" panose="020F0502020204030204"/>
                <a:cs typeface="Calibri" panose="020F0502020204030204"/>
              </a:rPr>
              <a:t>Inform colleagues</a:t>
            </a:r>
          </a:p>
          <a:p>
            <a:pPr marL="285750" indent="-285750">
              <a:buFont typeface="Arial"/>
              <a:buChar char="•"/>
            </a:pPr>
            <a:r>
              <a:rPr lang="en-US">
                <a:ea typeface="Calibri" panose="020F0502020204030204"/>
                <a:cs typeface="Calibri" panose="020F0502020204030204"/>
              </a:rPr>
              <a:t>Join future task-forces </a:t>
            </a:r>
          </a:p>
          <a:p>
            <a:pPr marL="285750" indent="-285750">
              <a:buFont typeface="Arial"/>
              <a:buChar char="•"/>
            </a:pPr>
            <a:r>
              <a:rPr lang="en-US">
                <a:ea typeface="Calibri" panose="020F0502020204030204"/>
                <a:cs typeface="Calibri" panose="020F0502020204030204"/>
              </a:rPr>
              <a:t>Noncredit lens</a:t>
            </a:r>
          </a:p>
          <a:p>
            <a:pPr marL="285750" indent="-285750">
              <a:buFont typeface="Arial"/>
              <a:buChar char="•"/>
            </a:pPr>
            <a:r>
              <a:rPr lang="en-US">
                <a:ea typeface="Calibri" panose="020F0502020204030204"/>
                <a:cs typeface="Calibri" panose="020F0502020204030204"/>
              </a:rPr>
              <a:t>Speak to your Deans</a:t>
            </a:r>
          </a:p>
          <a:p>
            <a:pPr marL="285750" indent="-285750">
              <a:buFont typeface="Arial"/>
              <a:buChar char="•"/>
            </a:pPr>
            <a:r>
              <a:rPr lang="en-US">
                <a:ea typeface="Calibri" panose="020F0502020204030204"/>
                <a:cs typeface="Calibri" panose="020F0502020204030204"/>
              </a:rPr>
              <a:t>Engage</a:t>
            </a:r>
          </a:p>
          <a:p>
            <a:endParaRPr lang="en-US" b="1">
              <a:ea typeface="Calibri"/>
              <a:cs typeface="Calibri"/>
            </a:endParaRPr>
          </a:p>
        </p:txBody>
      </p:sp>
      <p:sp>
        <p:nvSpPr>
          <p:cNvPr id="2" name="Title 1">
            <a:extLst>
              <a:ext uri="{FF2B5EF4-FFF2-40B4-BE49-F238E27FC236}">
                <a16:creationId xmlns:a16="http://schemas.microsoft.com/office/drawing/2014/main" id="{8746FAA2-DF46-39AC-C276-65215F89F9BE}"/>
              </a:ext>
            </a:extLst>
          </p:cNvPr>
          <p:cNvSpPr>
            <a:spLocks noGrp="1"/>
          </p:cNvSpPr>
          <p:nvPr>
            <p:ph type="title"/>
          </p:nvPr>
        </p:nvSpPr>
        <p:spPr>
          <a:xfrm>
            <a:off x="686587" y="455697"/>
            <a:ext cx="10515600" cy="1074462"/>
          </a:xfrm>
          <a:ln w="28575">
            <a:solidFill>
              <a:srgbClr val="C00000"/>
            </a:solidFill>
            <a:prstDash val="solid"/>
          </a:ln>
        </p:spPr>
        <p:txBody>
          <a:bodyPr>
            <a:normAutofit fontScale="90000"/>
          </a:bodyPr>
          <a:lstStyle/>
          <a:p>
            <a:pPr algn="ctr"/>
            <a:r>
              <a:rPr lang="en-US" sz="4000">
                <a:latin typeface="Calibri"/>
                <a:ea typeface="Calibri"/>
                <a:cs typeface="Calibri"/>
              </a:rPr>
              <a:t>What is the Role of Faculty in Noncredit Education?</a:t>
            </a:r>
            <a:endParaRPr lang="en-US"/>
          </a:p>
        </p:txBody>
      </p:sp>
    </p:spTree>
    <p:extLst>
      <p:ext uri="{BB962C8B-B14F-4D97-AF65-F5344CB8AC3E}">
        <p14:creationId xmlns:p14="http://schemas.microsoft.com/office/powerpoint/2010/main" val="416989898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a:extLst>
            <a:ext uri="{FF2B5EF4-FFF2-40B4-BE49-F238E27FC236}">
              <a16:creationId xmlns:a16="http://schemas.microsoft.com/office/drawing/2014/main" id="{E43B769F-AF82-8F11-FF88-75FA0970C0A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F06289A-5B4C-7EBF-2CA1-8D42B53A1488}"/>
              </a:ext>
            </a:extLst>
          </p:cNvPr>
          <p:cNvSpPr>
            <a:spLocks noGrp="1"/>
          </p:cNvSpPr>
          <p:nvPr>
            <p:ph type="title"/>
          </p:nvPr>
        </p:nvSpPr>
        <p:spPr>
          <a:xfrm>
            <a:off x="838200" y="616226"/>
            <a:ext cx="10515600" cy="1074462"/>
          </a:xfrm>
        </p:spPr>
        <p:txBody>
          <a:bodyPr/>
          <a:lstStyle/>
          <a:p>
            <a:r>
              <a:rPr lang="en-US"/>
              <a:t>Where can faculty learn more?</a:t>
            </a:r>
          </a:p>
        </p:txBody>
      </p:sp>
      <p:sp>
        <p:nvSpPr>
          <p:cNvPr id="3" name="Content Placeholder 2">
            <a:extLst>
              <a:ext uri="{FF2B5EF4-FFF2-40B4-BE49-F238E27FC236}">
                <a16:creationId xmlns:a16="http://schemas.microsoft.com/office/drawing/2014/main" id="{B8DDBCDB-51ED-54A5-9BF2-A0485EFED20D}"/>
              </a:ext>
            </a:extLst>
          </p:cNvPr>
          <p:cNvSpPr>
            <a:spLocks noGrp="1"/>
          </p:cNvSpPr>
          <p:nvPr>
            <p:ph idx="1"/>
          </p:nvPr>
        </p:nvSpPr>
        <p:spPr>
          <a:xfrm>
            <a:off x="838200" y="1825625"/>
            <a:ext cx="7866888" cy="4351338"/>
          </a:xfrm>
        </p:spPr>
        <p:txBody>
          <a:bodyPr vert="horz" lIns="91440" tIns="45720" rIns="91440" bIns="45720" rtlCol="0" anchor="t">
            <a:normAutofit/>
          </a:bodyPr>
          <a:lstStyle/>
          <a:p>
            <a:pPr>
              <a:lnSpc>
                <a:spcPct val="50000"/>
              </a:lnSpc>
            </a:pPr>
            <a:r>
              <a:rPr lang="en-US" sz="1600" dirty="0">
                <a:hlinkClick r:id="rId4"/>
              </a:rPr>
              <a:t>Noncredit Curriculum and Instructional Programs</a:t>
            </a:r>
            <a:endParaRPr lang="en-US" sz="1600" dirty="0"/>
          </a:p>
          <a:p>
            <a:pPr lvl="1">
              <a:lnSpc>
                <a:spcPct val="50000"/>
              </a:lnSpc>
            </a:pPr>
            <a:r>
              <a:rPr lang="en-US" sz="1200" dirty="0"/>
              <a:t>Learn more about Adult Education, CDCP, and not-for-credit</a:t>
            </a:r>
            <a:endParaRPr lang="en-US" sz="1200" dirty="0">
              <a:ea typeface="Calibri"/>
              <a:cs typeface="Calibri"/>
            </a:endParaRPr>
          </a:p>
          <a:p>
            <a:pPr>
              <a:lnSpc>
                <a:spcPct val="50000"/>
              </a:lnSpc>
              <a:spcBef>
                <a:spcPts val="1800"/>
              </a:spcBef>
            </a:pPr>
            <a:r>
              <a:rPr lang="en-US" sz="1600" dirty="0">
                <a:hlinkClick r:id="rId5"/>
              </a:rPr>
              <a:t>California Adult Education Program</a:t>
            </a:r>
            <a:endParaRPr lang="en-US" sz="1600" dirty="0"/>
          </a:p>
          <a:p>
            <a:pPr lvl="1">
              <a:lnSpc>
                <a:spcPct val="50000"/>
              </a:lnSpc>
            </a:pPr>
            <a:r>
              <a:rPr lang="en-US" sz="1200" dirty="0"/>
              <a:t>Learn more about CAEP (formerly known as the Adult Education Block Grant)</a:t>
            </a:r>
            <a:endParaRPr lang="en-US" sz="1200" dirty="0">
              <a:ea typeface="Calibri"/>
              <a:cs typeface="Calibri"/>
            </a:endParaRPr>
          </a:p>
          <a:p>
            <a:pPr>
              <a:lnSpc>
                <a:spcPct val="50000"/>
              </a:lnSpc>
              <a:spcBef>
                <a:spcPts val="1800"/>
              </a:spcBef>
            </a:pPr>
            <a:r>
              <a:rPr lang="en-US" sz="1600" dirty="0"/>
              <a:t>California Adult Education Fact Sheets </a:t>
            </a:r>
            <a:endParaRPr lang="en-US" sz="1600" dirty="0">
              <a:ea typeface="Calibri"/>
              <a:cs typeface="Calibri"/>
            </a:endParaRPr>
          </a:p>
          <a:p>
            <a:pPr lvl="1">
              <a:lnSpc>
                <a:spcPct val="50000"/>
              </a:lnSpc>
            </a:pPr>
            <a:r>
              <a:rPr lang="en-US" sz="1200" dirty="0">
                <a:hlinkClick r:id="rId6"/>
              </a:rPr>
              <a:t>North Coast Region</a:t>
            </a:r>
            <a:endParaRPr lang="en-US" sz="1200" dirty="0"/>
          </a:p>
          <a:p>
            <a:pPr lvl="1">
              <a:lnSpc>
                <a:spcPct val="50000"/>
              </a:lnSpc>
            </a:pPr>
            <a:r>
              <a:rPr lang="en-US" sz="1200" dirty="0">
                <a:hlinkClick r:id="rId7"/>
              </a:rPr>
              <a:t>Statewide</a:t>
            </a:r>
            <a:endParaRPr lang="en-US" sz="1200" dirty="0"/>
          </a:p>
          <a:p>
            <a:r>
              <a:rPr lang="en-US" sz="1600" dirty="0">
                <a:hlinkClick r:id="rId8"/>
              </a:rPr>
              <a:t>Model Programs</a:t>
            </a:r>
            <a:endParaRPr lang="en-US" sz="1600" dirty="0"/>
          </a:p>
          <a:p>
            <a:r>
              <a:rPr lang="en-US" sz="1600" dirty="0">
                <a:hlinkClick r:id="rId9"/>
              </a:rPr>
              <a:t>Career Development and College Preparation (CDCP) 2019-24 Report</a:t>
            </a:r>
            <a:endParaRPr lang="en-US" sz="1600" dirty="0"/>
          </a:p>
          <a:p>
            <a:r>
              <a:rPr lang="en-US" sz="1600" dirty="0">
                <a:hlinkClick r:id="rId10"/>
              </a:rPr>
              <a:t>Retention and Enrollment Efforts, CCC Chancellor’s Office 2025 Report</a:t>
            </a:r>
            <a:endParaRPr lang="en-US" sz="1600" dirty="0"/>
          </a:p>
          <a:p>
            <a:r>
              <a:rPr lang="en-US" sz="1600" dirty="0">
                <a:hlinkClick r:id="rId11"/>
              </a:rPr>
              <a:t>California Code of Regulations 58160. State Apportionment for Noncredit Courses, Noncredit Classes, and Support Services</a:t>
            </a:r>
            <a:endParaRPr lang="en-US" sz="1600" dirty="0"/>
          </a:p>
          <a:p>
            <a:r>
              <a:rPr lang="en-US" sz="1600" dirty="0">
                <a:hlinkClick r:id="rId12"/>
              </a:rPr>
              <a:t>Vision 2030 Strategic Direction 2: Equitable Workforce and Economic Development</a:t>
            </a:r>
            <a:endParaRPr lang="en-US" sz="1600" dirty="0"/>
          </a:p>
          <a:p>
            <a:r>
              <a:rPr lang="en-US" sz="1600" dirty="0">
                <a:hlinkClick r:id="rId13"/>
              </a:rPr>
              <a:t>Program and Course Approval Handbook- 8</a:t>
            </a:r>
            <a:r>
              <a:rPr lang="en-US" sz="1600" baseline="30000" dirty="0">
                <a:hlinkClick r:id="rId13"/>
              </a:rPr>
              <a:t>th</a:t>
            </a:r>
            <a:r>
              <a:rPr lang="en-US" sz="1600" dirty="0">
                <a:hlinkClick r:id="rId13"/>
              </a:rPr>
              <a:t> Ed. </a:t>
            </a:r>
            <a:endParaRPr lang="en-US" sz="1600" dirty="0"/>
          </a:p>
          <a:p>
            <a:pPr lvl="1"/>
            <a:r>
              <a:rPr lang="en-US" sz="1200" dirty="0"/>
              <a:t>Part III refers to Noncredit curriculum</a:t>
            </a:r>
            <a:endParaRPr lang="en-US" sz="1600" dirty="0"/>
          </a:p>
          <a:p>
            <a:pPr>
              <a:lnSpc>
                <a:spcPct val="100000"/>
              </a:lnSpc>
              <a:spcBef>
                <a:spcPts val="0"/>
              </a:spcBef>
            </a:pPr>
            <a:r>
              <a:rPr lang="en-US" sz="1600" dirty="0">
                <a:ea typeface="+mn-lt"/>
                <a:cs typeface="+mn-lt"/>
                <a:hlinkClick r:id="rId14"/>
              </a:rPr>
              <a:t>2025-26 Advance Apportionment Memo: July 18, 2025</a:t>
            </a:r>
            <a:endParaRPr lang="en-US" sz="1600" dirty="0">
              <a:ea typeface="+mn-lt"/>
              <a:cs typeface="+mn-lt"/>
            </a:endParaRPr>
          </a:p>
          <a:p>
            <a:endParaRPr lang="en-US" sz="1600" dirty="0">
              <a:ea typeface="Calibri"/>
              <a:cs typeface="Calibri"/>
            </a:endParaRPr>
          </a:p>
          <a:p>
            <a:endParaRPr lang="en-US" sz="1600" dirty="0">
              <a:ea typeface="Calibri"/>
              <a:cs typeface="Calibri"/>
            </a:endParaRPr>
          </a:p>
        </p:txBody>
      </p:sp>
      <p:pic>
        <p:nvPicPr>
          <p:cNvPr id="5" name="Picture 4" descr="A qr code on a white background">
            <a:extLst>
              <a:ext uri="{FF2B5EF4-FFF2-40B4-BE49-F238E27FC236}">
                <a16:creationId xmlns:a16="http://schemas.microsoft.com/office/drawing/2014/main" id="{5762343E-CC67-87A1-E8C3-077B5E382F91}"/>
              </a:ext>
            </a:extLst>
          </p:cNvPr>
          <p:cNvPicPr>
            <a:picLocks noChangeAspect="1"/>
          </p:cNvPicPr>
          <p:nvPr/>
        </p:nvPicPr>
        <p:blipFill>
          <a:blip r:embed="rId15">
            <a:extLst>
              <a:ext uri="{28A0092B-C50C-407E-A947-70E740481C1C}">
                <a14:useLocalDpi xmlns:a14="http://schemas.microsoft.com/office/drawing/2010/main" val="0"/>
              </a:ext>
            </a:extLst>
          </a:blip>
          <a:stretch>
            <a:fillRect/>
          </a:stretch>
        </p:blipFill>
        <p:spPr>
          <a:xfrm>
            <a:off x="8530590" y="1690688"/>
            <a:ext cx="2823210" cy="2823210"/>
          </a:xfrm>
          <a:prstGeom prst="rect">
            <a:avLst/>
          </a:prstGeom>
        </p:spPr>
      </p:pic>
    </p:spTree>
    <p:extLst>
      <p:ext uri="{BB962C8B-B14F-4D97-AF65-F5344CB8AC3E}">
        <p14:creationId xmlns:p14="http://schemas.microsoft.com/office/powerpoint/2010/main" val="69666535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00FCDE-BFAA-2F74-65C9-A0F8E639FA56}"/>
              </a:ext>
            </a:extLst>
          </p:cNvPr>
          <p:cNvSpPr>
            <a:spLocks noGrp="1"/>
          </p:cNvSpPr>
          <p:nvPr>
            <p:ph type="title"/>
          </p:nvPr>
        </p:nvSpPr>
        <p:spPr/>
        <p:txBody>
          <a:bodyPr/>
          <a:lstStyle/>
          <a:p>
            <a:r>
              <a:rPr lang="en-US" dirty="0">
                <a:ea typeface="Calibri Light"/>
                <a:cs typeface="Calibri Light"/>
              </a:rPr>
              <a:t>Noncredit Program Examples</a:t>
            </a:r>
            <a:endParaRPr lang="en-US" dirty="0"/>
          </a:p>
        </p:txBody>
      </p:sp>
      <p:sp>
        <p:nvSpPr>
          <p:cNvPr id="3" name="Content Placeholder 2">
            <a:extLst>
              <a:ext uri="{FF2B5EF4-FFF2-40B4-BE49-F238E27FC236}">
                <a16:creationId xmlns:a16="http://schemas.microsoft.com/office/drawing/2014/main" id="{49A80C26-5028-ACB5-19FA-FC3A39EB825E}"/>
              </a:ext>
            </a:extLst>
          </p:cNvPr>
          <p:cNvSpPr>
            <a:spLocks noGrp="1"/>
          </p:cNvSpPr>
          <p:nvPr>
            <p:ph idx="1"/>
          </p:nvPr>
        </p:nvSpPr>
        <p:spPr/>
        <p:txBody>
          <a:bodyPr vert="horz" lIns="91440" tIns="45720" rIns="91440" bIns="45720" rtlCol="0" anchor="t">
            <a:normAutofit/>
          </a:bodyPr>
          <a:lstStyle/>
          <a:p>
            <a:r>
              <a:rPr lang="en-US" dirty="0">
                <a:ea typeface="Calibri"/>
                <a:cs typeface="Calibri"/>
              </a:rPr>
              <a:t>Mount San Antonio Community College – Continuing Education</a:t>
            </a:r>
          </a:p>
          <a:p>
            <a:pPr lvl="1"/>
            <a:r>
              <a:rPr lang="en-US" dirty="0">
                <a:ea typeface="+mn-lt"/>
                <a:cs typeface="+mn-lt"/>
                <a:hlinkClick r:id="rId2"/>
              </a:rPr>
              <a:t>School Of Continuing Education</a:t>
            </a:r>
            <a:endParaRPr lang="en-US" dirty="0">
              <a:ea typeface="Calibri"/>
              <a:cs typeface="Calibri"/>
            </a:endParaRPr>
          </a:p>
          <a:p>
            <a:r>
              <a:rPr lang="en-US" dirty="0">
                <a:ea typeface="Calibri"/>
                <a:cs typeface="Calibri"/>
              </a:rPr>
              <a:t>North Orange Community College – Continuing Education</a:t>
            </a:r>
          </a:p>
          <a:p>
            <a:pPr lvl="1"/>
            <a:r>
              <a:rPr lang="en-US" dirty="0">
                <a:ea typeface="+mn-lt"/>
                <a:cs typeface="+mn-lt"/>
                <a:hlinkClick r:id="rId3"/>
              </a:rPr>
              <a:t>Programs - North Orange Continuing Education</a:t>
            </a:r>
            <a:endParaRPr lang="en-US" dirty="0">
              <a:ea typeface="+mn-lt"/>
              <a:cs typeface="+mn-lt"/>
            </a:endParaRPr>
          </a:p>
          <a:p>
            <a:r>
              <a:rPr lang="en-US" dirty="0">
                <a:ea typeface="+mn-lt"/>
                <a:cs typeface="+mn-lt"/>
              </a:rPr>
              <a:t>Santa Barbara City College-School of Extended Learning</a:t>
            </a:r>
          </a:p>
          <a:p>
            <a:pPr lvl="1"/>
            <a:r>
              <a:rPr lang="en-US" dirty="0">
                <a:ea typeface="+mn-lt"/>
                <a:cs typeface="+mn-lt"/>
                <a:hlinkClick r:id="rId4"/>
              </a:rPr>
              <a:t>Career Skills Institute - Santa Barbara City College</a:t>
            </a:r>
            <a:endParaRPr lang="en-US" dirty="0">
              <a:ea typeface="+mn-lt"/>
              <a:cs typeface="+mn-lt"/>
            </a:endParaRPr>
          </a:p>
          <a:p>
            <a:r>
              <a:rPr lang="en-US" dirty="0">
                <a:ea typeface="+mn-lt"/>
                <a:cs typeface="+mn-lt"/>
              </a:rPr>
              <a:t>CAEP (California Adult Education Program) Model Programs</a:t>
            </a:r>
          </a:p>
          <a:p>
            <a:pPr lvl="1"/>
            <a:r>
              <a:rPr lang="en-US" dirty="0">
                <a:ea typeface="+mn-lt"/>
                <a:cs typeface="+mn-lt"/>
                <a:hlinkClick r:id="rId5"/>
              </a:rPr>
              <a:t>Model Program - California Adult Education Block Grant</a:t>
            </a:r>
            <a:endParaRPr lang="en-US" dirty="0">
              <a:ea typeface="+mn-lt"/>
              <a:cs typeface="+mn-lt"/>
            </a:endParaRPr>
          </a:p>
          <a:p>
            <a:pPr lvl="1"/>
            <a:endParaRPr lang="en-US" dirty="0">
              <a:ea typeface="+mn-lt"/>
              <a:cs typeface="+mn-lt"/>
            </a:endParaRPr>
          </a:p>
          <a:p>
            <a:pPr marL="914400" lvl="2" indent="0">
              <a:buNone/>
            </a:pPr>
            <a:endParaRPr lang="en-US" dirty="0">
              <a:ea typeface="+mn-lt"/>
              <a:cs typeface="+mn-lt"/>
            </a:endParaRPr>
          </a:p>
          <a:p>
            <a:pPr lvl="1"/>
            <a:endParaRPr lang="en-US" dirty="0">
              <a:ea typeface="+mn-lt"/>
              <a:cs typeface="+mn-lt"/>
            </a:endParaRPr>
          </a:p>
          <a:p>
            <a:pPr lvl="1"/>
            <a:endParaRPr lang="en-US" dirty="0">
              <a:ea typeface="+mn-lt"/>
              <a:cs typeface="+mn-lt"/>
            </a:endParaRPr>
          </a:p>
        </p:txBody>
      </p:sp>
    </p:spTree>
    <p:extLst>
      <p:ext uri="{BB962C8B-B14F-4D97-AF65-F5344CB8AC3E}">
        <p14:creationId xmlns:p14="http://schemas.microsoft.com/office/powerpoint/2010/main" val="140041629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a:extLst>
            <a:ext uri="{FF2B5EF4-FFF2-40B4-BE49-F238E27FC236}">
              <a16:creationId xmlns:a16="http://schemas.microsoft.com/office/drawing/2014/main" id="{920A2D4D-0A11-A2D1-F9B0-EB81B6FBBE7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9C6B518-0221-9D39-4D19-E29474EFF567}"/>
              </a:ext>
            </a:extLst>
          </p:cNvPr>
          <p:cNvSpPr>
            <a:spLocks noGrp="1"/>
          </p:cNvSpPr>
          <p:nvPr>
            <p:ph type="title"/>
          </p:nvPr>
        </p:nvSpPr>
        <p:spPr>
          <a:xfrm>
            <a:off x="838200" y="1186381"/>
            <a:ext cx="10515600" cy="1074462"/>
          </a:xfrm>
        </p:spPr>
        <p:txBody>
          <a:bodyPr>
            <a:normAutofit/>
          </a:bodyPr>
          <a:lstStyle/>
          <a:p>
            <a:pPr algn="ctr"/>
            <a:r>
              <a:rPr lang="en-US" sz="6600" dirty="0">
                <a:ea typeface="Calibri Light"/>
                <a:cs typeface="Calibri Light"/>
              </a:rPr>
              <a:t>Thank you!</a:t>
            </a:r>
          </a:p>
        </p:txBody>
      </p:sp>
      <p:sp>
        <p:nvSpPr>
          <p:cNvPr id="5" name="Content Placeholder 4">
            <a:extLst>
              <a:ext uri="{FF2B5EF4-FFF2-40B4-BE49-F238E27FC236}">
                <a16:creationId xmlns:a16="http://schemas.microsoft.com/office/drawing/2014/main" id="{5C2E994A-024C-82C4-0B06-52C6A974A2B4}"/>
              </a:ext>
            </a:extLst>
          </p:cNvPr>
          <p:cNvSpPr>
            <a:spLocks noGrp="1"/>
          </p:cNvSpPr>
          <p:nvPr>
            <p:ph idx="1"/>
          </p:nvPr>
        </p:nvSpPr>
        <p:spPr>
          <a:xfrm>
            <a:off x="643890" y="3171246"/>
            <a:ext cx="10515600" cy="842271"/>
          </a:xfrm>
        </p:spPr>
        <p:txBody>
          <a:bodyPr>
            <a:normAutofit/>
          </a:bodyPr>
          <a:lstStyle/>
          <a:p>
            <a:pPr marL="0" indent="0" algn="ctr">
              <a:buNone/>
            </a:pPr>
            <a:r>
              <a:rPr lang="en-US" sz="4000" dirty="0"/>
              <a:t>Questions?</a:t>
            </a:r>
          </a:p>
        </p:txBody>
      </p:sp>
    </p:spTree>
    <p:extLst>
      <p:ext uri="{BB962C8B-B14F-4D97-AF65-F5344CB8AC3E}">
        <p14:creationId xmlns:p14="http://schemas.microsoft.com/office/powerpoint/2010/main" val="143617092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38200" y="616226"/>
            <a:ext cx="10515600" cy="1074462"/>
          </a:xfrm>
        </p:spPr>
        <p:txBody>
          <a:bodyPr/>
          <a:lstStyle/>
          <a:p>
            <a:r>
              <a:rPr lang="en-US"/>
              <a:t>Agenda</a:t>
            </a:r>
          </a:p>
        </p:txBody>
      </p:sp>
      <p:sp>
        <p:nvSpPr>
          <p:cNvPr id="3" name="Content Placeholder 2"/>
          <p:cNvSpPr>
            <a:spLocks noGrp="1"/>
          </p:cNvSpPr>
          <p:nvPr>
            <p:ph idx="1"/>
          </p:nvPr>
        </p:nvSpPr>
        <p:spPr/>
        <p:txBody>
          <a:bodyPr vert="horz" lIns="91440" tIns="45720" rIns="91440" bIns="45720" rtlCol="0" anchor="t">
            <a:normAutofit/>
          </a:bodyPr>
          <a:lstStyle/>
          <a:p>
            <a:r>
              <a:rPr lang="en-US"/>
              <a:t>What is Noncredit education?</a:t>
            </a:r>
          </a:p>
          <a:p>
            <a:r>
              <a:rPr lang="en-US"/>
              <a:t>Why is Noncredit education important?</a:t>
            </a:r>
          </a:p>
          <a:p>
            <a:r>
              <a:rPr lang="en-US"/>
              <a:t>How is Noncredit different from “for-credit” and Not-for-credit?</a:t>
            </a:r>
            <a:endParaRPr lang="en-US">
              <a:ea typeface="Calibri"/>
              <a:cs typeface="Calibri"/>
            </a:endParaRPr>
          </a:p>
          <a:p>
            <a:r>
              <a:rPr lang="en-US"/>
              <a:t>What is the role of faculty in Noncredit education?</a:t>
            </a:r>
            <a:endParaRPr lang="en-US">
              <a:ea typeface="Calibri"/>
              <a:cs typeface="Calibri"/>
            </a:endParaRPr>
          </a:p>
          <a:p>
            <a:r>
              <a:rPr lang="en-US"/>
              <a:t>Where can faculty learn more about Noncredit education?</a:t>
            </a:r>
            <a:endParaRPr lang="en-US">
              <a:ea typeface="Calibri"/>
              <a:cs typeface="Calibri"/>
            </a:endParaRPr>
          </a:p>
        </p:txBody>
      </p:sp>
    </p:spTree>
    <p:extLst>
      <p:ext uri="{BB962C8B-B14F-4D97-AF65-F5344CB8AC3E}">
        <p14:creationId xmlns:p14="http://schemas.microsoft.com/office/powerpoint/2010/main" val="318585150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a:extLst>
            <a:ext uri="{FF2B5EF4-FFF2-40B4-BE49-F238E27FC236}">
              <a16:creationId xmlns:a16="http://schemas.microsoft.com/office/drawing/2014/main" id="{06ED75A2-3AB4-F5C4-E4AF-58613645DDA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C1E01A2-5F4C-FCE7-AB69-48EBFB2314B6}"/>
              </a:ext>
            </a:extLst>
          </p:cNvPr>
          <p:cNvSpPr>
            <a:spLocks noGrp="1"/>
          </p:cNvSpPr>
          <p:nvPr>
            <p:ph type="title"/>
          </p:nvPr>
        </p:nvSpPr>
        <p:spPr>
          <a:xfrm>
            <a:off x="838200" y="2890767"/>
            <a:ext cx="10515600" cy="1074462"/>
          </a:xfrm>
          <a:ln w="28575">
            <a:solidFill>
              <a:srgbClr val="C00000"/>
            </a:solidFill>
            <a:prstDash val="solid"/>
          </a:ln>
        </p:spPr>
        <p:txBody>
          <a:bodyPr/>
          <a:lstStyle/>
          <a:p>
            <a:pPr algn="ctr"/>
            <a:r>
              <a:rPr lang="en-US" b="1">
                <a:ea typeface="Calibri Light"/>
                <a:cs typeface="Calibri Light"/>
              </a:rPr>
              <a:t>What is Noncredit Education?</a:t>
            </a:r>
          </a:p>
        </p:txBody>
      </p:sp>
    </p:spTree>
    <p:extLst>
      <p:ext uri="{BB962C8B-B14F-4D97-AF65-F5344CB8AC3E}">
        <p14:creationId xmlns:p14="http://schemas.microsoft.com/office/powerpoint/2010/main" val="110490857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a:extLst>
            <a:ext uri="{FF2B5EF4-FFF2-40B4-BE49-F238E27FC236}">
              <a16:creationId xmlns:a16="http://schemas.microsoft.com/office/drawing/2014/main" id="{8BB21277-C1AF-A579-9C71-2946831F7E1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EA2A1DA-5E0B-1646-FC18-7492FFCF4D47}"/>
              </a:ext>
            </a:extLst>
          </p:cNvPr>
          <p:cNvSpPr>
            <a:spLocks noGrp="1"/>
          </p:cNvSpPr>
          <p:nvPr>
            <p:ph type="title"/>
          </p:nvPr>
        </p:nvSpPr>
        <p:spPr>
          <a:xfrm>
            <a:off x="838200" y="616226"/>
            <a:ext cx="10515600" cy="1074462"/>
          </a:xfrm>
        </p:spPr>
        <p:txBody>
          <a:bodyPr/>
          <a:lstStyle/>
          <a:p>
            <a:r>
              <a:rPr lang="en-US" sz="2800" b="1">
                <a:latin typeface="Calibri"/>
                <a:ea typeface="Calibri"/>
                <a:cs typeface="Calibri"/>
              </a:rPr>
              <a:t>Noncredit Education</a:t>
            </a:r>
            <a:endParaRPr lang="en-US"/>
          </a:p>
        </p:txBody>
      </p:sp>
      <p:sp>
        <p:nvSpPr>
          <p:cNvPr id="3" name="Content Placeholder 2">
            <a:extLst>
              <a:ext uri="{FF2B5EF4-FFF2-40B4-BE49-F238E27FC236}">
                <a16:creationId xmlns:a16="http://schemas.microsoft.com/office/drawing/2014/main" id="{DD2A2CFA-62E3-0015-29FB-795506BBCFA1}"/>
              </a:ext>
            </a:extLst>
          </p:cNvPr>
          <p:cNvSpPr>
            <a:spLocks noGrp="1"/>
          </p:cNvSpPr>
          <p:nvPr>
            <p:ph idx="1"/>
          </p:nvPr>
        </p:nvSpPr>
        <p:spPr>
          <a:xfrm>
            <a:off x="838200" y="1694007"/>
            <a:ext cx="10515600" cy="4372120"/>
          </a:xfrm>
        </p:spPr>
        <p:txBody>
          <a:bodyPr vert="horz" lIns="91440" tIns="45720" rIns="91440" bIns="45720" rtlCol="0" anchor="t">
            <a:normAutofit/>
          </a:bodyPr>
          <a:lstStyle/>
          <a:p>
            <a:r>
              <a:rPr lang="en-US">
                <a:ea typeface="Calibri"/>
                <a:cs typeface="Calibri"/>
              </a:rPr>
              <a:t>Noncredit instruction includes an array of no-cost courses that help students reach their personal, academic and professional goals.</a:t>
            </a:r>
            <a:endParaRPr lang="en-US"/>
          </a:p>
          <a:p>
            <a:r>
              <a:rPr lang="en-US"/>
              <a:t>Ten categories of noncredit courses are eligible for state apportionment in accordance with California Education Code sections 84757(a) and 84760.5 and California Code Regulations title 5, section 58160.</a:t>
            </a:r>
            <a:endParaRPr lang="en-US">
              <a:ea typeface="Calibri"/>
              <a:cs typeface="Calibri"/>
            </a:endParaRPr>
          </a:p>
          <a:p>
            <a:r>
              <a:rPr lang="en-US" i="1"/>
              <a:t>Career Development and College Preparation</a:t>
            </a:r>
            <a:r>
              <a:rPr lang="en-US"/>
              <a:t> (CDCP) approved programs receive enhanced apportionment in accordance with California</a:t>
            </a:r>
            <a:r>
              <a:rPr lang="en-US">
                <a:ea typeface="+mn-lt"/>
                <a:cs typeface="+mn-lt"/>
              </a:rPr>
              <a:t> Education Code, Section 84760.5</a:t>
            </a:r>
            <a:endParaRPr lang="en-US">
              <a:ea typeface="Calibri"/>
              <a:cs typeface="Calibri"/>
            </a:endParaRPr>
          </a:p>
          <a:p>
            <a:endParaRPr lang="en-US"/>
          </a:p>
        </p:txBody>
      </p:sp>
      <p:sp>
        <p:nvSpPr>
          <p:cNvPr id="4" name="TextBox 3">
            <a:extLst>
              <a:ext uri="{FF2B5EF4-FFF2-40B4-BE49-F238E27FC236}">
                <a16:creationId xmlns:a16="http://schemas.microsoft.com/office/drawing/2014/main" id="{849C1B38-7FBE-A5BB-5C63-FCBF4EE078E8}"/>
              </a:ext>
            </a:extLst>
          </p:cNvPr>
          <p:cNvSpPr txBox="1"/>
          <p:nvPr/>
        </p:nvSpPr>
        <p:spPr>
          <a:xfrm>
            <a:off x="974784" y="6103274"/>
            <a:ext cx="6471387" cy="276999"/>
          </a:xfrm>
          <a:prstGeom prst="rect">
            <a:avLst/>
          </a:prstGeom>
          <a:noFill/>
        </p:spPr>
        <p:txBody>
          <a:bodyPr wrap="none" rtlCol="0">
            <a:spAutoFit/>
          </a:bodyPr>
          <a:lstStyle/>
          <a:p>
            <a:r>
              <a:rPr lang="en-US" sz="1200">
                <a:hlinkClick r:id="rId4"/>
              </a:rPr>
              <a:t>California Community Colleges, Chancellor’s Office, Noncredit Curriculum and Instructional Programs</a:t>
            </a:r>
            <a:endParaRPr lang="en-US" sz="1200"/>
          </a:p>
        </p:txBody>
      </p:sp>
    </p:spTree>
    <p:extLst>
      <p:ext uri="{BB962C8B-B14F-4D97-AF65-F5344CB8AC3E}">
        <p14:creationId xmlns:p14="http://schemas.microsoft.com/office/powerpoint/2010/main" val="178119247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a:extLst>
            <a:ext uri="{FF2B5EF4-FFF2-40B4-BE49-F238E27FC236}">
              <a16:creationId xmlns:a16="http://schemas.microsoft.com/office/drawing/2014/main" id="{E11AFD9F-4CC9-8F5B-FDBB-ACBE9889FD7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5EE1031-2369-25EA-575D-4E2031B4FD72}"/>
              </a:ext>
            </a:extLst>
          </p:cNvPr>
          <p:cNvSpPr>
            <a:spLocks noGrp="1"/>
          </p:cNvSpPr>
          <p:nvPr>
            <p:ph type="title"/>
          </p:nvPr>
        </p:nvSpPr>
        <p:spPr>
          <a:xfrm>
            <a:off x="838200" y="616226"/>
            <a:ext cx="10515600" cy="1074462"/>
          </a:xfrm>
        </p:spPr>
        <p:txBody>
          <a:bodyPr/>
          <a:lstStyle/>
          <a:p>
            <a:r>
              <a:rPr lang="en-US" sz="2800" b="1" dirty="0">
                <a:latin typeface="Calibri"/>
                <a:ea typeface="Calibri"/>
                <a:cs typeface="Calibri"/>
              </a:rPr>
              <a:t>10 Noncredit Education Categories &amp; 1 Support Service</a:t>
            </a:r>
            <a:endParaRPr lang="en-US" sz="2800" dirty="0">
              <a:latin typeface="Calibri"/>
              <a:ea typeface="Calibri"/>
              <a:cs typeface="Calibri"/>
            </a:endParaRPr>
          </a:p>
        </p:txBody>
      </p:sp>
      <p:sp>
        <p:nvSpPr>
          <p:cNvPr id="3" name="Content Placeholder 2">
            <a:extLst>
              <a:ext uri="{FF2B5EF4-FFF2-40B4-BE49-F238E27FC236}">
                <a16:creationId xmlns:a16="http://schemas.microsoft.com/office/drawing/2014/main" id="{3DAEBA0A-B041-19B3-FC74-949D8D11D07D}"/>
              </a:ext>
            </a:extLst>
          </p:cNvPr>
          <p:cNvSpPr>
            <a:spLocks noGrp="1"/>
          </p:cNvSpPr>
          <p:nvPr>
            <p:ph idx="1"/>
          </p:nvPr>
        </p:nvSpPr>
        <p:spPr>
          <a:xfrm>
            <a:off x="838200" y="1548535"/>
            <a:ext cx="10515600" cy="4351338"/>
          </a:xfrm>
        </p:spPr>
        <p:txBody>
          <a:bodyPr vert="horz" lIns="91440" tIns="45720" rIns="91440" bIns="45720" rtlCol="0" anchor="t">
            <a:normAutofit fontScale="47500" lnSpcReduction="20000"/>
          </a:bodyPr>
          <a:lstStyle/>
          <a:p>
            <a:pPr marL="0" indent="0">
              <a:spcAft>
                <a:spcPts val="1200"/>
              </a:spcAft>
              <a:buNone/>
            </a:pPr>
            <a:r>
              <a:rPr lang="en-US" sz="3800" b="1" u="sng" dirty="0"/>
              <a:t>5 CCR § 58160. State Apportionment for Noncredit Courses, Noncredit Classes, and Support Services.</a:t>
            </a:r>
            <a:endParaRPr lang="en-US" sz="2100" b="1" u="sng" dirty="0">
              <a:ea typeface="Calibri" panose="020F0502020204030204"/>
              <a:cs typeface="Calibri" panose="020F0502020204030204"/>
            </a:endParaRPr>
          </a:p>
          <a:p>
            <a:pPr marL="0" indent="0">
              <a:buNone/>
            </a:pPr>
            <a:r>
              <a:rPr lang="en-US" sz="3800" dirty="0"/>
              <a:t>(a) The following is an exclusive list of noncredit courses, noncredit classes, and support services that are eligible for state apportionment funding:</a:t>
            </a:r>
            <a:endParaRPr lang="en-US" sz="3800" dirty="0">
              <a:ea typeface="Calibri"/>
              <a:cs typeface="Calibri"/>
            </a:endParaRPr>
          </a:p>
          <a:p>
            <a:pPr marL="457200" lvl="1" indent="0">
              <a:buNone/>
            </a:pPr>
            <a:r>
              <a:rPr lang="en-US" sz="3400" dirty="0"/>
              <a:t>(1) Parenting, including parent cooperative preschools, classes in child growth and development and parent-child relationships.</a:t>
            </a:r>
            <a:endParaRPr lang="en-US" sz="3400" dirty="0">
              <a:ea typeface="Calibri"/>
              <a:cs typeface="Calibri"/>
            </a:endParaRPr>
          </a:p>
          <a:p>
            <a:pPr marL="457200" lvl="1" indent="0">
              <a:buNone/>
            </a:pPr>
            <a:r>
              <a:rPr lang="en-US" sz="3400" dirty="0">
                <a:highlight>
                  <a:srgbClr val="FFFF00"/>
                </a:highlight>
              </a:rPr>
              <a:t>(2)</a:t>
            </a:r>
            <a:r>
              <a:rPr lang="en-US" sz="3400" dirty="0"/>
              <a:t> Elementary and secondary foundational skills and other courses and classes such as pretransfer-level academic courses or classes in reading, mathematics, and language arts.</a:t>
            </a:r>
            <a:endParaRPr lang="en-US" sz="3400" dirty="0">
              <a:ea typeface="Calibri"/>
              <a:cs typeface="Calibri"/>
            </a:endParaRPr>
          </a:p>
          <a:p>
            <a:pPr marL="457200" lvl="1" indent="0">
              <a:buNone/>
            </a:pPr>
            <a:r>
              <a:rPr lang="en-US" sz="3400" dirty="0">
                <a:highlight>
                  <a:srgbClr val="FFFF00"/>
                </a:highlight>
              </a:rPr>
              <a:t>(3)</a:t>
            </a:r>
            <a:r>
              <a:rPr lang="en-US" sz="3400" dirty="0"/>
              <a:t> English as a second language, including vocational English as a second language.</a:t>
            </a:r>
            <a:endParaRPr lang="en-US" sz="3400" dirty="0">
              <a:ea typeface="Calibri"/>
              <a:cs typeface="Calibri"/>
            </a:endParaRPr>
          </a:p>
          <a:p>
            <a:pPr marL="457200" lvl="1" indent="0">
              <a:buNone/>
            </a:pPr>
            <a:r>
              <a:rPr lang="en-US" sz="3400" dirty="0">
                <a:highlight>
                  <a:srgbClr val="FFFF00"/>
                </a:highlight>
              </a:rPr>
              <a:t>(4)</a:t>
            </a:r>
            <a:r>
              <a:rPr lang="en-US" sz="3400" dirty="0"/>
              <a:t> Workforce preparation classes in the foundational skills of speaking, listening, reading, writing, mathematics, decision-making, and problem-solving, and other classes required for preparation to participate in job-specific technical training.</a:t>
            </a:r>
            <a:endParaRPr lang="en-US" sz="3400" dirty="0">
              <a:ea typeface="Calibri"/>
              <a:cs typeface="Calibri"/>
            </a:endParaRPr>
          </a:p>
          <a:p>
            <a:pPr marL="457200" lvl="1" indent="0">
              <a:buNone/>
            </a:pPr>
            <a:r>
              <a:rPr lang="en-US" sz="3400" dirty="0"/>
              <a:t>(5) Courses in citizenship for immigrants.</a:t>
            </a:r>
            <a:endParaRPr lang="en-US" sz="3400" dirty="0">
              <a:ea typeface="Calibri"/>
              <a:cs typeface="Calibri"/>
            </a:endParaRPr>
          </a:p>
          <a:p>
            <a:pPr marL="457200" lvl="1" indent="0">
              <a:buNone/>
            </a:pPr>
            <a:r>
              <a:rPr lang="en-US" sz="3400" dirty="0"/>
              <a:t>(6) Education programs for persons with substantial disabilities.</a:t>
            </a:r>
            <a:endParaRPr lang="en-US" sz="3400" dirty="0">
              <a:ea typeface="Calibri"/>
              <a:cs typeface="Calibri"/>
            </a:endParaRPr>
          </a:p>
          <a:p>
            <a:pPr marL="457200" lvl="1" indent="0">
              <a:buNone/>
            </a:pPr>
            <a:r>
              <a:rPr lang="en-US" sz="3400" dirty="0">
                <a:highlight>
                  <a:srgbClr val="FFFF00"/>
                </a:highlight>
              </a:rPr>
              <a:t>(7)</a:t>
            </a:r>
            <a:r>
              <a:rPr lang="en-US" sz="3400" dirty="0"/>
              <a:t> Short-term vocational programs with high employment potential.</a:t>
            </a:r>
            <a:endParaRPr lang="en-US" sz="3400" dirty="0">
              <a:ea typeface="Calibri"/>
              <a:cs typeface="Calibri"/>
            </a:endParaRPr>
          </a:p>
          <a:p>
            <a:pPr marL="457200" lvl="1" indent="0">
              <a:buNone/>
            </a:pPr>
            <a:r>
              <a:rPr lang="en-US" sz="3400" dirty="0"/>
              <a:t>(8) Education programs for older adults.</a:t>
            </a:r>
            <a:endParaRPr lang="en-US" sz="3400" dirty="0">
              <a:ea typeface="Calibri"/>
              <a:cs typeface="Calibri"/>
            </a:endParaRPr>
          </a:p>
          <a:p>
            <a:pPr marL="457200" lvl="1" indent="0">
              <a:buNone/>
            </a:pPr>
            <a:r>
              <a:rPr lang="en-US" sz="3400" dirty="0"/>
              <a:t>(9) Education programs for home economics.</a:t>
            </a:r>
            <a:endParaRPr lang="en-US" sz="3400" dirty="0">
              <a:ea typeface="Calibri"/>
              <a:cs typeface="Calibri"/>
            </a:endParaRPr>
          </a:p>
          <a:p>
            <a:pPr marL="457200" lvl="1" indent="0">
              <a:buNone/>
            </a:pPr>
            <a:r>
              <a:rPr lang="en-US" sz="3400" dirty="0"/>
              <a:t>(10) Health and safety education.</a:t>
            </a:r>
            <a:endParaRPr lang="en-US" sz="3400" dirty="0">
              <a:ea typeface="Calibri"/>
              <a:cs typeface="Calibri"/>
            </a:endParaRPr>
          </a:p>
          <a:p>
            <a:pPr marL="457200" lvl="1" indent="0">
              <a:buNone/>
            </a:pPr>
            <a:r>
              <a:rPr lang="en-US" sz="3400" dirty="0"/>
              <a:t>(11) Supervised tutoring for foundational skills and for degree-applicable and transfer-level courses.</a:t>
            </a:r>
            <a:endParaRPr lang="en-US" sz="3400" dirty="0">
              <a:ea typeface="Calibri"/>
              <a:cs typeface="Calibri"/>
            </a:endParaRPr>
          </a:p>
        </p:txBody>
      </p:sp>
      <p:sp>
        <p:nvSpPr>
          <p:cNvPr id="5" name="TextBox 4">
            <a:extLst>
              <a:ext uri="{FF2B5EF4-FFF2-40B4-BE49-F238E27FC236}">
                <a16:creationId xmlns:a16="http://schemas.microsoft.com/office/drawing/2014/main" id="{81B8796E-D0E7-9271-E3CD-83DAA9B82905}"/>
              </a:ext>
            </a:extLst>
          </p:cNvPr>
          <p:cNvSpPr txBox="1"/>
          <p:nvPr/>
        </p:nvSpPr>
        <p:spPr>
          <a:xfrm>
            <a:off x="1302590" y="6103274"/>
            <a:ext cx="2059282" cy="276999"/>
          </a:xfrm>
          <a:prstGeom prst="rect">
            <a:avLst/>
          </a:prstGeom>
          <a:noFill/>
        </p:spPr>
        <p:txBody>
          <a:bodyPr wrap="none" rtlCol="0">
            <a:spAutoFit/>
          </a:bodyPr>
          <a:lstStyle/>
          <a:p>
            <a:r>
              <a:rPr lang="en-US" sz="1200">
                <a:hlinkClick r:id="rId4"/>
              </a:rPr>
              <a:t>California Code of Regulations</a:t>
            </a:r>
            <a:endParaRPr lang="en-US" sz="1200"/>
          </a:p>
        </p:txBody>
      </p:sp>
      <p:sp>
        <p:nvSpPr>
          <p:cNvPr id="4" name="TextBox 3">
            <a:extLst>
              <a:ext uri="{FF2B5EF4-FFF2-40B4-BE49-F238E27FC236}">
                <a16:creationId xmlns:a16="http://schemas.microsoft.com/office/drawing/2014/main" id="{5EBBBB16-C843-B495-8CC3-BEA9947C621C}"/>
              </a:ext>
            </a:extLst>
          </p:cNvPr>
          <p:cNvSpPr txBox="1"/>
          <p:nvPr/>
        </p:nvSpPr>
        <p:spPr>
          <a:xfrm>
            <a:off x="8818418" y="4246419"/>
            <a:ext cx="3214255" cy="954107"/>
          </a:xfrm>
          <a:prstGeom prst="rect">
            <a:avLst/>
          </a:prstGeom>
          <a:noFill/>
          <a:ln>
            <a:solidFill>
              <a:srgbClr val="C00000"/>
            </a:solidFill>
          </a:ln>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2800">
                <a:ea typeface="Calibri"/>
                <a:cs typeface="Calibri"/>
              </a:rPr>
              <a:t>*Highlights are CDCP eligible subjects</a:t>
            </a:r>
            <a:endParaRPr lang="en-US" sz="2800"/>
          </a:p>
        </p:txBody>
      </p:sp>
    </p:spTree>
    <p:extLst>
      <p:ext uri="{BB962C8B-B14F-4D97-AF65-F5344CB8AC3E}">
        <p14:creationId xmlns:p14="http://schemas.microsoft.com/office/powerpoint/2010/main" val="48038934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a:extLst>
            <a:ext uri="{FF2B5EF4-FFF2-40B4-BE49-F238E27FC236}">
              <a16:creationId xmlns:a16="http://schemas.microsoft.com/office/drawing/2014/main" id="{716FA974-DF7B-659B-FBBA-BFC4DB6FD9E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8F3FB45-51A7-CDFE-01B3-65355F38979E}"/>
              </a:ext>
            </a:extLst>
          </p:cNvPr>
          <p:cNvSpPr>
            <a:spLocks noGrp="1"/>
          </p:cNvSpPr>
          <p:nvPr>
            <p:ph type="title"/>
          </p:nvPr>
        </p:nvSpPr>
        <p:spPr>
          <a:xfrm>
            <a:off x="838200" y="2890767"/>
            <a:ext cx="10515600" cy="1074462"/>
          </a:xfrm>
          <a:ln w="28575">
            <a:solidFill>
              <a:srgbClr val="C00000"/>
            </a:solidFill>
            <a:prstDash val="solid"/>
          </a:ln>
        </p:spPr>
        <p:txBody>
          <a:bodyPr/>
          <a:lstStyle/>
          <a:p>
            <a:pPr algn="ctr"/>
            <a:r>
              <a:rPr lang="en-US" b="1">
                <a:ea typeface="Calibri Light"/>
                <a:cs typeface="Calibri Light"/>
              </a:rPr>
              <a:t>Why is Noncredit Education Important?</a:t>
            </a:r>
            <a:endParaRPr lang="en-US"/>
          </a:p>
        </p:txBody>
      </p:sp>
    </p:spTree>
    <p:extLst>
      <p:ext uri="{BB962C8B-B14F-4D97-AF65-F5344CB8AC3E}">
        <p14:creationId xmlns:p14="http://schemas.microsoft.com/office/powerpoint/2010/main" val="104576178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a:extLst>
            <a:ext uri="{FF2B5EF4-FFF2-40B4-BE49-F238E27FC236}">
              <a16:creationId xmlns:a16="http://schemas.microsoft.com/office/drawing/2014/main" id="{0654A8F5-C28C-91A5-8831-043A9A7A411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5084B0D-6CC1-9C7B-1CC1-8166295363DC}"/>
              </a:ext>
            </a:extLst>
          </p:cNvPr>
          <p:cNvSpPr>
            <a:spLocks noGrp="1"/>
          </p:cNvSpPr>
          <p:nvPr>
            <p:ph type="title"/>
          </p:nvPr>
        </p:nvSpPr>
        <p:spPr>
          <a:xfrm>
            <a:off x="838200" y="616226"/>
            <a:ext cx="10515600" cy="1074462"/>
          </a:xfrm>
        </p:spPr>
        <p:txBody>
          <a:bodyPr>
            <a:normAutofit/>
          </a:bodyPr>
          <a:lstStyle/>
          <a:p>
            <a:r>
              <a:rPr lang="en-US" sz="2800" b="1">
                <a:latin typeface="Calibri"/>
                <a:ea typeface="+mj-lt"/>
                <a:cs typeface="+mj-lt"/>
              </a:rPr>
              <a:t>Student Centered Funding Formula (SCFF) Rates</a:t>
            </a:r>
            <a:endParaRPr lang="en-US" sz="2800" b="1">
              <a:latin typeface="Calibri"/>
              <a:ea typeface="Calibri Light"/>
              <a:cs typeface="Calibri Light"/>
            </a:endParaRPr>
          </a:p>
        </p:txBody>
      </p:sp>
      <p:graphicFrame>
        <p:nvGraphicFramePr>
          <p:cNvPr id="3" name="Content Placeholder 2">
            <a:extLst>
              <a:ext uri="{FF2B5EF4-FFF2-40B4-BE49-F238E27FC236}">
                <a16:creationId xmlns:a16="http://schemas.microsoft.com/office/drawing/2014/main" id="{D3045C55-9E8B-BF87-2AD2-CD6D6F53B259}"/>
              </a:ext>
            </a:extLst>
          </p:cNvPr>
          <p:cNvGraphicFramePr>
            <a:graphicFrameLocks noGrp="1"/>
          </p:cNvGraphicFramePr>
          <p:nvPr>
            <p:ph idx="1"/>
            <p:extLst>
              <p:ext uri="{D42A27DB-BD31-4B8C-83A1-F6EECF244321}">
                <p14:modId xmlns:p14="http://schemas.microsoft.com/office/powerpoint/2010/main" val="2038741056"/>
              </p:ext>
            </p:extLst>
          </p:nvPr>
        </p:nvGraphicFramePr>
        <p:xfrm>
          <a:off x="838200" y="1825625"/>
          <a:ext cx="10515597" cy="1585484"/>
        </p:xfrm>
        <a:graphic>
          <a:graphicData uri="http://schemas.openxmlformats.org/drawingml/2006/table">
            <a:tbl>
              <a:tblPr firstRow="1" bandRow="1">
                <a:tableStyleId>{5C22544A-7EE6-4342-B048-85BDC9FD1C3A}</a:tableStyleId>
              </a:tblPr>
              <a:tblGrid>
                <a:gridCol w="3505199">
                  <a:extLst>
                    <a:ext uri="{9D8B030D-6E8A-4147-A177-3AD203B41FA5}">
                      <a16:colId xmlns:a16="http://schemas.microsoft.com/office/drawing/2014/main" val="4002233089"/>
                    </a:ext>
                  </a:extLst>
                </a:gridCol>
                <a:gridCol w="3505199">
                  <a:extLst>
                    <a:ext uri="{9D8B030D-6E8A-4147-A177-3AD203B41FA5}">
                      <a16:colId xmlns:a16="http://schemas.microsoft.com/office/drawing/2014/main" val="2148578834"/>
                    </a:ext>
                  </a:extLst>
                </a:gridCol>
                <a:gridCol w="3505199">
                  <a:extLst>
                    <a:ext uri="{9D8B030D-6E8A-4147-A177-3AD203B41FA5}">
                      <a16:colId xmlns:a16="http://schemas.microsoft.com/office/drawing/2014/main" val="2490840271"/>
                    </a:ext>
                  </a:extLst>
                </a:gridCol>
              </a:tblGrid>
              <a:tr h="370840">
                <a:tc>
                  <a:txBody>
                    <a:bodyPr/>
                    <a:lstStyle/>
                    <a:p>
                      <a:pPr lvl="0">
                        <a:buNone/>
                      </a:pPr>
                      <a:r>
                        <a:rPr lang="en-US"/>
                        <a:t>Category</a:t>
                      </a:r>
                    </a:p>
                  </a:txBody>
                  <a:tcPr/>
                </a:tc>
                <a:tc>
                  <a:txBody>
                    <a:bodyPr/>
                    <a:lstStyle/>
                    <a:p>
                      <a:pPr lvl="0">
                        <a:buNone/>
                      </a:pPr>
                      <a:r>
                        <a:rPr lang="en-US"/>
                        <a:t>2024-25 Rates</a:t>
                      </a:r>
                    </a:p>
                  </a:txBody>
                  <a:tcPr/>
                </a:tc>
                <a:tc>
                  <a:txBody>
                    <a:bodyPr/>
                    <a:lstStyle/>
                    <a:p>
                      <a:pPr lvl="0">
                        <a:buNone/>
                      </a:pPr>
                      <a:r>
                        <a:rPr lang="en-US"/>
                        <a:t>2025-26 Rates</a:t>
                      </a:r>
                    </a:p>
                  </a:txBody>
                  <a:tcPr/>
                </a:tc>
                <a:extLst>
                  <a:ext uri="{0D108BD9-81ED-4DB2-BD59-A6C34878D82A}">
                    <a16:rowId xmlns:a16="http://schemas.microsoft.com/office/drawing/2014/main" val="1914698668"/>
                  </a:ext>
                </a:extLst>
              </a:tr>
              <a:tr h="370840">
                <a:tc>
                  <a:txBody>
                    <a:bodyPr/>
                    <a:lstStyle/>
                    <a:p>
                      <a:pPr lvl="0">
                        <a:buNone/>
                      </a:pPr>
                      <a:r>
                        <a:rPr lang="en-US"/>
                        <a:t>FTES – Credit </a:t>
                      </a:r>
                    </a:p>
                  </a:txBody>
                  <a:tcPr/>
                </a:tc>
                <a:tc>
                  <a:txBody>
                    <a:bodyPr/>
                    <a:lstStyle/>
                    <a:p>
                      <a:pPr lvl="0">
                        <a:buNone/>
                      </a:pPr>
                      <a:r>
                        <a:rPr lang="en-US"/>
                        <a:t>$5,294.42</a:t>
                      </a:r>
                    </a:p>
                  </a:txBody>
                  <a:tcPr/>
                </a:tc>
                <a:tc>
                  <a:txBody>
                    <a:bodyPr/>
                    <a:lstStyle/>
                    <a:p>
                      <a:pPr lvl="0" algn="l">
                        <a:lnSpc>
                          <a:spcPct val="100000"/>
                        </a:lnSpc>
                        <a:spcBef>
                          <a:spcPts val="0"/>
                        </a:spcBef>
                        <a:spcAft>
                          <a:spcPts val="0"/>
                        </a:spcAft>
                        <a:buNone/>
                      </a:pPr>
                      <a:r>
                        <a:rPr lang="en-US" sz="1800" b="0" i="0" u="none" strike="noStrike" noProof="0">
                          <a:latin typeface="Calibri"/>
                        </a:rPr>
                        <a:t>$5,416.20</a:t>
                      </a:r>
                      <a:endParaRPr lang="en-US"/>
                    </a:p>
                  </a:txBody>
                  <a:tcPr/>
                </a:tc>
                <a:extLst>
                  <a:ext uri="{0D108BD9-81ED-4DB2-BD59-A6C34878D82A}">
                    <a16:rowId xmlns:a16="http://schemas.microsoft.com/office/drawing/2014/main" val="3701147628"/>
                  </a:ext>
                </a:extLst>
              </a:tr>
              <a:tr h="472965">
                <a:tc>
                  <a:txBody>
                    <a:bodyPr/>
                    <a:lstStyle/>
                    <a:p>
                      <a:pPr lvl="0">
                        <a:buNone/>
                      </a:pPr>
                      <a:r>
                        <a:rPr lang="en-US"/>
                        <a:t>FTES – CDCP </a:t>
                      </a:r>
                    </a:p>
                  </a:txBody>
                  <a:tcPr/>
                </a:tc>
                <a:tc>
                  <a:txBody>
                    <a:bodyPr/>
                    <a:lstStyle/>
                    <a:p>
                      <a:pPr lvl="0">
                        <a:buNone/>
                      </a:pPr>
                      <a:r>
                        <a:rPr lang="en-US" sz="1800" b="0" i="0" u="none" strike="noStrike" noProof="0">
                          <a:solidFill>
                            <a:srgbClr val="000000"/>
                          </a:solidFill>
                          <a:latin typeface="Calibri"/>
                        </a:rPr>
                        <a:t>$7,424.53</a:t>
                      </a:r>
                    </a:p>
                  </a:txBody>
                  <a:tcPr/>
                </a:tc>
                <a:tc>
                  <a:txBody>
                    <a:bodyPr/>
                    <a:lstStyle/>
                    <a:p>
                      <a:pPr lvl="0" algn="l">
                        <a:lnSpc>
                          <a:spcPct val="100000"/>
                        </a:lnSpc>
                        <a:spcBef>
                          <a:spcPts val="0"/>
                        </a:spcBef>
                        <a:spcAft>
                          <a:spcPts val="0"/>
                        </a:spcAft>
                        <a:buNone/>
                      </a:pPr>
                      <a:r>
                        <a:rPr lang="en-US" sz="2400" b="0" i="0" u="none" strike="noStrike" noProof="0">
                          <a:latin typeface="Calibri"/>
                        </a:rPr>
                        <a:t>$7,595.29</a:t>
                      </a:r>
                      <a:endParaRPr lang="en-US" sz="2400" b="0"/>
                    </a:p>
                  </a:txBody>
                  <a:tcPr>
                    <a:solidFill>
                      <a:schemeClr val="accent4">
                        <a:lumMod val="40000"/>
                        <a:lumOff val="60000"/>
                      </a:schemeClr>
                    </a:solidFill>
                  </a:tcPr>
                </a:tc>
                <a:extLst>
                  <a:ext uri="{0D108BD9-81ED-4DB2-BD59-A6C34878D82A}">
                    <a16:rowId xmlns:a16="http://schemas.microsoft.com/office/drawing/2014/main" val="1487672784"/>
                  </a:ext>
                </a:extLst>
              </a:tr>
              <a:tr h="370839">
                <a:tc>
                  <a:txBody>
                    <a:bodyPr/>
                    <a:lstStyle/>
                    <a:p>
                      <a:pPr lvl="0">
                        <a:buNone/>
                      </a:pPr>
                      <a:r>
                        <a:rPr lang="en-US"/>
                        <a:t>FTES – Noncredit </a:t>
                      </a:r>
                    </a:p>
                  </a:txBody>
                  <a:tcPr/>
                </a:tc>
                <a:tc>
                  <a:txBody>
                    <a:bodyPr/>
                    <a:lstStyle/>
                    <a:p>
                      <a:pPr lvl="0">
                        <a:buNone/>
                      </a:pPr>
                      <a:r>
                        <a:rPr lang="en-US"/>
                        <a:t>$4,464.58</a:t>
                      </a:r>
                    </a:p>
                  </a:txBody>
                  <a:tcPr/>
                </a:tc>
                <a:tc>
                  <a:txBody>
                    <a:bodyPr/>
                    <a:lstStyle/>
                    <a:p>
                      <a:pPr lvl="0" algn="l">
                        <a:lnSpc>
                          <a:spcPct val="100000"/>
                        </a:lnSpc>
                        <a:spcBef>
                          <a:spcPts val="0"/>
                        </a:spcBef>
                        <a:spcAft>
                          <a:spcPts val="0"/>
                        </a:spcAft>
                        <a:buNone/>
                      </a:pPr>
                      <a:r>
                        <a:rPr lang="en-US" sz="1800" b="0" i="0" u="none" strike="noStrike" noProof="0">
                          <a:latin typeface="Calibri"/>
                        </a:rPr>
                        <a:t>$4,567.26</a:t>
                      </a:r>
                      <a:endParaRPr lang="en-US"/>
                    </a:p>
                  </a:txBody>
                  <a:tcPr/>
                </a:tc>
                <a:extLst>
                  <a:ext uri="{0D108BD9-81ED-4DB2-BD59-A6C34878D82A}">
                    <a16:rowId xmlns:a16="http://schemas.microsoft.com/office/drawing/2014/main" val="20107745"/>
                  </a:ext>
                </a:extLst>
              </a:tr>
            </a:tbl>
          </a:graphicData>
        </a:graphic>
      </p:graphicFrame>
      <p:sp>
        <p:nvSpPr>
          <p:cNvPr id="4" name="TextBox 3">
            <a:extLst>
              <a:ext uri="{FF2B5EF4-FFF2-40B4-BE49-F238E27FC236}">
                <a16:creationId xmlns:a16="http://schemas.microsoft.com/office/drawing/2014/main" id="{84AFAEA8-B75A-2BBB-AC12-C78DB730475D}"/>
              </a:ext>
            </a:extLst>
          </p:cNvPr>
          <p:cNvSpPr txBox="1"/>
          <p:nvPr/>
        </p:nvSpPr>
        <p:spPr>
          <a:xfrm>
            <a:off x="836016" y="6048630"/>
            <a:ext cx="7649909" cy="276999"/>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1200">
                <a:ea typeface="Calibri"/>
                <a:cs typeface="Calibri"/>
                <a:hlinkClick r:id="rId4"/>
              </a:rPr>
              <a:t>2025-26 Advance Apportionment Memo: July 18, 2025</a:t>
            </a:r>
            <a:endParaRPr lang="en-US" sz="1200"/>
          </a:p>
        </p:txBody>
      </p:sp>
      <p:sp>
        <p:nvSpPr>
          <p:cNvPr id="6" name="TextBox 5">
            <a:extLst>
              <a:ext uri="{FF2B5EF4-FFF2-40B4-BE49-F238E27FC236}">
                <a16:creationId xmlns:a16="http://schemas.microsoft.com/office/drawing/2014/main" id="{C931A701-18BB-388B-5E3E-5EA9B137DBF4}"/>
              </a:ext>
            </a:extLst>
          </p:cNvPr>
          <p:cNvSpPr txBox="1"/>
          <p:nvPr/>
        </p:nvSpPr>
        <p:spPr>
          <a:xfrm>
            <a:off x="839056" y="3784314"/>
            <a:ext cx="10534434" cy="1323439"/>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4000" i="1">
                <a:ea typeface="Calibri"/>
                <a:cs typeface="Calibri"/>
              </a:rPr>
              <a:t>Noncredit courses tied to CDCP Programs receive enhanced FTES apportionment.</a:t>
            </a:r>
          </a:p>
        </p:txBody>
      </p:sp>
    </p:spTree>
    <p:extLst>
      <p:ext uri="{BB962C8B-B14F-4D97-AF65-F5344CB8AC3E}">
        <p14:creationId xmlns:p14="http://schemas.microsoft.com/office/powerpoint/2010/main" val="101574005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a:extLst>
            <a:ext uri="{FF2B5EF4-FFF2-40B4-BE49-F238E27FC236}">
              <a16:creationId xmlns:a16="http://schemas.microsoft.com/office/drawing/2014/main" id="{D9AC7706-250A-18E4-3197-CFCA71BA58E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C2E90F1-017B-9B98-AD7E-410A1CA18425}"/>
              </a:ext>
            </a:extLst>
          </p:cNvPr>
          <p:cNvSpPr>
            <a:spLocks noGrp="1"/>
          </p:cNvSpPr>
          <p:nvPr>
            <p:ph type="title"/>
          </p:nvPr>
        </p:nvSpPr>
        <p:spPr>
          <a:xfrm>
            <a:off x="838200" y="616226"/>
            <a:ext cx="10515600" cy="1074462"/>
          </a:xfrm>
        </p:spPr>
        <p:txBody>
          <a:bodyPr>
            <a:normAutofit/>
          </a:bodyPr>
          <a:lstStyle/>
          <a:p>
            <a:r>
              <a:rPr lang="en-US" sz="2800" b="1">
                <a:latin typeface="Calibri"/>
                <a:ea typeface="Calibri Light"/>
                <a:cs typeface="Calibri Light"/>
              </a:rPr>
              <a:t>California Community College Statewide Enrollment Landscape</a:t>
            </a:r>
          </a:p>
        </p:txBody>
      </p:sp>
      <p:pic>
        <p:nvPicPr>
          <p:cNvPr id="5" name="Picture 4">
            <a:extLst>
              <a:ext uri="{FF2B5EF4-FFF2-40B4-BE49-F238E27FC236}">
                <a16:creationId xmlns:a16="http://schemas.microsoft.com/office/drawing/2014/main" id="{6F632FB2-FF6D-7017-1DD6-D6CCF9A492CF}"/>
              </a:ext>
            </a:extLst>
          </p:cNvPr>
          <p:cNvPicPr>
            <a:picLocks noChangeAspect="1"/>
          </p:cNvPicPr>
          <p:nvPr/>
        </p:nvPicPr>
        <p:blipFill>
          <a:blip r:embed="rId4"/>
          <a:stretch>
            <a:fillRect/>
          </a:stretch>
        </p:blipFill>
        <p:spPr>
          <a:xfrm>
            <a:off x="581273" y="2021221"/>
            <a:ext cx="5257800" cy="3106504"/>
          </a:xfrm>
          <a:prstGeom prst="rect">
            <a:avLst/>
          </a:prstGeom>
        </p:spPr>
      </p:pic>
      <p:pic>
        <p:nvPicPr>
          <p:cNvPr id="7" name="Picture 6">
            <a:extLst>
              <a:ext uri="{FF2B5EF4-FFF2-40B4-BE49-F238E27FC236}">
                <a16:creationId xmlns:a16="http://schemas.microsoft.com/office/drawing/2014/main" id="{40072EA1-F8E6-5F8D-7583-95BB79F5B341}"/>
              </a:ext>
            </a:extLst>
          </p:cNvPr>
          <p:cNvPicPr>
            <a:picLocks noChangeAspect="1"/>
          </p:cNvPicPr>
          <p:nvPr/>
        </p:nvPicPr>
        <p:blipFill>
          <a:blip r:embed="rId5"/>
          <a:stretch>
            <a:fillRect/>
          </a:stretch>
        </p:blipFill>
        <p:spPr>
          <a:xfrm>
            <a:off x="6636908" y="2022894"/>
            <a:ext cx="4717510" cy="4148858"/>
          </a:xfrm>
          <a:prstGeom prst="rect">
            <a:avLst/>
          </a:prstGeom>
        </p:spPr>
      </p:pic>
      <p:sp>
        <p:nvSpPr>
          <p:cNvPr id="8" name="TextBox 7">
            <a:extLst>
              <a:ext uri="{FF2B5EF4-FFF2-40B4-BE49-F238E27FC236}">
                <a16:creationId xmlns:a16="http://schemas.microsoft.com/office/drawing/2014/main" id="{6E459A7B-A342-BE63-E90D-CC5E7B178853}"/>
              </a:ext>
            </a:extLst>
          </p:cNvPr>
          <p:cNvSpPr txBox="1"/>
          <p:nvPr/>
        </p:nvSpPr>
        <p:spPr>
          <a:xfrm>
            <a:off x="581273" y="5956260"/>
            <a:ext cx="4245073" cy="430887"/>
          </a:xfrm>
          <a:prstGeom prst="rect">
            <a:avLst/>
          </a:prstGeom>
          <a:noFill/>
        </p:spPr>
        <p:txBody>
          <a:bodyPr wrap="none" rtlCol="0">
            <a:spAutoFit/>
          </a:bodyPr>
          <a:lstStyle/>
          <a:p>
            <a:r>
              <a:rPr lang="en-US" sz="1100">
                <a:hlinkClick r:id="rId6"/>
              </a:rPr>
              <a:t>Figure 3: Retention and Enrollment Efforts, 2025 Report</a:t>
            </a:r>
            <a:endParaRPr lang="en-US" sz="1100"/>
          </a:p>
          <a:p>
            <a:r>
              <a:rPr lang="en-US" sz="1100">
                <a:hlinkClick r:id="rId7"/>
              </a:rPr>
              <a:t>Chart A: Career Development and College Preparation, 2019-24 Report</a:t>
            </a:r>
            <a:endParaRPr lang="en-US" sz="1100"/>
          </a:p>
        </p:txBody>
      </p:sp>
      <p:sp>
        <p:nvSpPr>
          <p:cNvPr id="3" name="TextBox 2">
            <a:extLst>
              <a:ext uri="{FF2B5EF4-FFF2-40B4-BE49-F238E27FC236}">
                <a16:creationId xmlns:a16="http://schemas.microsoft.com/office/drawing/2014/main" id="{877A7048-899C-D109-B6E6-36A82489BC64}"/>
              </a:ext>
            </a:extLst>
          </p:cNvPr>
          <p:cNvSpPr txBox="1"/>
          <p:nvPr/>
        </p:nvSpPr>
        <p:spPr>
          <a:xfrm>
            <a:off x="837334" y="1654753"/>
            <a:ext cx="4724399"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b="1" u="sng">
                <a:ea typeface="Calibri"/>
                <a:cs typeface="Calibri"/>
              </a:rPr>
              <a:t>Combined Credit and Noncredit Enrollment</a:t>
            </a:r>
          </a:p>
        </p:txBody>
      </p:sp>
      <p:sp>
        <p:nvSpPr>
          <p:cNvPr id="4" name="TextBox 3">
            <a:extLst>
              <a:ext uri="{FF2B5EF4-FFF2-40B4-BE49-F238E27FC236}">
                <a16:creationId xmlns:a16="http://schemas.microsoft.com/office/drawing/2014/main" id="{2FA9AA75-9859-DE5C-5204-753BDCCA435A}"/>
              </a:ext>
            </a:extLst>
          </p:cNvPr>
          <p:cNvSpPr txBox="1"/>
          <p:nvPr/>
        </p:nvSpPr>
        <p:spPr>
          <a:xfrm>
            <a:off x="6903893" y="1659947"/>
            <a:ext cx="4281053"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b="1" u="sng">
                <a:ea typeface="Calibri"/>
                <a:cs typeface="Calibri"/>
              </a:rPr>
              <a:t>Noncredit, CDCP Enrollment</a:t>
            </a:r>
          </a:p>
        </p:txBody>
      </p:sp>
    </p:spTree>
    <p:extLst>
      <p:ext uri="{BB962C8B-B14F-4D97-AF65-F5344CB8AC3E}">
        <p14:creationId xmlns:p14="http://schemas.microsoft.com/office/powerpoint/2010/main" val="34183740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a:extLst>
            <a:ext uri="{FF2B5EF4-FFF2-40B4-BE49-F238E27FC236}">
              <a16:creationId xmlns:a16="http://schemas.microsoft.com/office/drawing/2014/main" id="{2F3E5C06-C7AE-89D4-6F51-E54B85CE5B0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D84FEB9-4657-2C0F-9D7C-8876241EEAAE}"/>
              </a:ext>
            </a:extLst>
          </p:cNvPr>
          <p:cNvSpPr>
            <a:spLocks noGrp="1"/>
          </p:cNvSpPr>
          <p:nvPr>
            <p:ph type="title"/>
          </p:nvPr>
        </p:nvSpPr>
        <p:spPr>
          <a:xfrm>
            <a:off x="838200" y="616226"/>
            <a:ext cx="10515600" cy="1074462"/>
          </a:xfrm>
        </p:spPr>
        <p:txBody>
          <a:bodyPr>
            <a:normAutofit/>
          </a:bodyPr>
          <a:lstStyle/>
          <a:p>
            <a:r>
              <a:rPr lang="en-US" sz="2800" b="1">
                <a:latin typeface="Calibri"/>
                <a:ea typeface="Calibri Light"/>
                <a:cs typeface="Calibri Light"/>
              </a:rPr>
              <a:t>California K–12 Public School Statewide Enrollment Landscape</a:t>
            </a:r>
          </a:p>
        </p:txBody>
      </p:sp>
      <p:sp>
        <p:nvSpPr>
          <p:cNvPr id="4" name="TextBox 3">
            <a:extLst>
              <a:ext uri="{FF2B5EF4-FFF2-40B4-BE49-F238E27FC236}">
                <a16:creationId xmlns:a16="http://schemas.microsoft.com/office/drawing/2014/main" id="{C2E1FCC8-64F9-3231-297A-BE7D0428FB68}"/>
              </a:ext>
            </a:extLst>
          </p:cNvPr>
          <p:cNvSpPr txBox="1"/>
          <p:nvPr/>
        </p:nvSpPr>
        <p:spPr>
          <a:xfrm>
            <a:off x="835719" y="1690254"/>
            <a:ext cx="3015520" cy="1477328"/>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a:ea typeface="+mn-lt"/>
                <a:cs typeface="+mn-lt"/>
              </a:rPr>
              <a:t>Since 2019, enrollment in California public schools has declined in 72% of K-12 Districts.</a:t>
            </a:r>
            <a:endParaRPr lang="en-US"/>
          </a:p>
          <a:p>
            <a:pPr algn="l"/>
            <a:endParaRPr lang="en-US">
              <a:ea typeface="Calibri"/>
              <a:cs typeface="Calibri"/>
            </a:endParaRPr>
          </a:p>
        </p:txBody>
      </p:sp>
      <p:sp>
        <p:nvSpPr>
          <p:cNvPr id="6" name="TextBox 5">
            <a:extLst>
              <a:ext uri="{FF2B5EF4-FFF2-40B4-BE49-F238E27FC236}">
                <a16:creationId xmlns:a16="http://schemas.microsoft.com/office/drawing/2014/main" id="{20145934-8BA1-A3D0-CDEC-DF5882115A91}"/>
              </a:ext>
            </a:extLst>
          </p:cNvPr>
          <p:cNvSpPr txBox="1"/>
          <p:nvPr/>
        </p:nvSpPr>
        <p:spPr>
          <a:xfrm>
            <a:off x="835718" y="2888672"/>
            <a:ext cx="3200400" cy="2092881"/>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a:ea typeface="+mn-lt"/>
                <a:cs typeface="+mn-lt"/>
              </a:rPr>
              <a:t>Lower K-12 enrollment means lower expected college enrollment.</a:t>
            </a:r>
            <a:endParaRPr lang="en-US"/>
          </a:p>
          <a:p>
            <a:endParaRPr lang="en-US">
              <a:ea typeface="+mn-lt"/>
              <a:cs typeface="+mn-lt"/>
            </a:endParaRPr>
          </a:p>
          <a:p>
            <a:r>
              <a:rPr lang="en-US">
                <a:ea typeface="+mn-lt"/>
                <a:cs typeface="+mn-lt"/>
              </a:rPr>
              <a:t>However, </a:t>
            </a:r>
            <a:r>
              <a:rPr lang="en-US">
                <a:solidFill>
                  <a:srgbClr val="C00000"/>
                </a:solidFill>
                <a:ea typeface="+mn-lt"/>
                <a:cs typeface="+mn-lt"/>
              </a:rPr>
              <a:t>N</a:t>
            </a:r>
            <a:r>
              <a:rPr lang="en-US" sz="2000">
                <a:solidFill>
                  <a:srgbClr val="C00000"/>
                </a:solidFill>
                <a:ea typeface="+mn-lt"/>
                <a:cs typeface="+mn-lt"/>
              </a:rPr>
              <a:t>oncredit programs can help mitigate this loss.</a:t>
            </a:r>
            <a:endParaRPr lang="en-US" sz="2000">
              <a:solidFill>
                <a:srgbClr val="C00000"/>
              </a:solidFill>
            </a:endParaRPr>
          </a:p>
          <a:p>
            <a:pPr algn="l"/>
            <a:endParaRPr lang="en-US">
              <a:ea typeface="Calibri"/>
              <a:cs typeface="Calibri"/>
            </a:endParaRPr>
          </a:p>
        </p:txBody>
      </p:sp>
      <p:sp>
        <p:nvSpPr>
          <p:cNvPr id="7" name="TextBox 6">
            <a:extLst>
              <a:ext uri="{FF2B5EF4-FFF2-40B4-BE49-F238E27FC236}">
                <a16:creationId xmlns:a16="http://schemas.microsoft.com/office/drawing/2014/main" id="{59787DD1-A151-2A95-F967-1C9935D6DE5E}"/>
              </a:ext>
            </a:extLst>
          </p:cNvPr>
          <p:cNvSpPr txBox="1"/>
          <p:nvPr/>
        </p:nvSpPr>
        <p:spPr>
          <a:xfrm>
            <a:off x="443346" y="6068290"/>
            <a:ext cx="7121236" cy="276999"/>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1200" dirty="0">
                <a:ea typeface="Calibri"/>
                <a:cs typeface="Calibri"/>
                <a:hlinkClick r:id="rId4"/>
              </a:rPr>
              <a:t>Factors and Future Projections for K–12 Declining Enrollment, Public Policy Institute of California</a:t>
            </a:r>
            <a:endParaRPr lang="en-US" sz="1200" dirty="0"/>
          </a:p>
        </p:txBody>
      </p:sp>
      <p:pic>
        <p:nvPicPr>
          <p:cNvPr id="8" name="Picture 7">
            <a:extLst>
              <a:ext uri="{FF2B5EF4-FFF2-40B4-BE49-F238E27FC236}">
                <a16:creationId xmlns:a16="http://schemas.microsoft.com/office/drawing/2014/main" id="{C3B29E1B-76D7-D25C-8CCA-122F957EBDAE}"/>
              </a:ext>
            </a:extLst>
          </p:cNvPr>
          <p:cNvPicPr>
            <a:picLocks noChangeAspect="1"/>
          </p:cNvPicPr>
          <p:nvPr/>
        </p:nvPicPr>
        <p:blipFill>
          <a:blip r:embed="rId5"/>
          <a:stretch>
            <a:fillRect/>
          </a:stretch>
        </p:blipFill>
        <p:spPr>
          <a:xfrm>
            <a:off x="4035706" y="1715674"/>
            <a:ext cx="7641195" cy="3981866"/>
          </a:xfrm>
          <a:prstGeom prst="rect">
            <a:avLst/>
          </a:prstGeom>
        </p:spPr>
      </p:pic>
      <p:sp>
        <p:nvSpPr>
          <p:cNvPr id="3" name="TextBox 2">
            <a:extLst>
              <a:ext uri="{FF2B5EF4-FFF2-40B4-BE49-F238E27FC236}">
                <a16:creationId xmlns:a16="http://schemas.microsoft.com/office/drawing/2014/main" id="{21D4CBC2-8C05-68D7-9301-7B3DC8CDBCD7}"/>
              </a:ext>
            </a:extLst>
          </p:cNvPr>
          <p:cNvSpPr txBox="1"/>
          <p:nvPr/>
        </p:nvSpPr>
        <p:spPr>
          <a:xfrm>
            <a:off x="6798832" y="6068289"/>
            <a:ext cx="3916200" cy="276999"/>
          </a:xfrm>
          <a:prstGeom prst="rect">
            <a:avLst/>
          </a:prstGeom>
          <a:noFill/>
        </p:spPr>
        <p:txBody>
          <a:bodyPr wrap="none" rtlCol="0">
            <a:spAutoFit/>
          </a:bodyPr>
          <a:lstStyle/>
          <a:p>
            <a:r>
              <a:rPr lang="en-US" sz="1200">
                <a:hlinkClick r:id="rId6"/>
              </a:rPr>
              <a:t>Unpacking California’s Continued School Enrollment Decline</a:t>
            </a:r>
            <a:endParaRPr lang="en-US" sz="1200"/>
          </a:p>
        </p:txBody>
      </p:sp>
    </p:spTree>
    <p:extLst>
      <p:ext uri="{BB962C8B-B14F-4D97-AF65-F5344CB8AC3E}">
        <p14:creationId xmlns:p14="http://schemas.microsoft.com/office/powerpoint/2010/main" val="200785003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R_PPT Template MC_1.pptx" id="{55688B6E-3186-4B7D-AAA0-E6993852C8DF}" vid="{6B44162E-9222-4EA7-B350-5060C50A806F}"/>
    </a:ext>
  </a:ext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R_PPT Template MC_1.pptx" id="{55688B6E-3186-4B7D-AAA0-E6993852C8DF}" vid="{63AE1167-488F-4057-BF1A-4A15481DB6C3}"/>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_activity xmlns="1f346b23-6370-4286-957f-81545331a4f2"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D82870DC7F82864880C9DA3475646A0E" ma:contentTypeVersion="17" ma:contentTypeDescription="Create a new document." ma:contentTypeScope="" ma:versionID="3d276b74ea478bdcec1f8dba316545c1">
  <xsd:schema xmlns:xsd="http://www.w3.org/2001/XMLSchema" xmlns:xs="http://www.w3.org/2001/XMLSchema" xmlns:p="http://schemas.microsoft.com/office/2006/metadata/properties" xmlns:ns3="1f346b23-6370-4286-957f-81545331a4f2" xmlns:ns4="f963d92e-a1b2-4bf2-bc45-6c8349c865a7" targetNamespace="http://schemas.microsoft.com/office/2006/metadata/properties" ma:root="true" ma:fieldsID="53d562d1c10e967d2f4b1a30891d4813" ns3:_="" ns4:_="">
    <xsd:import namespace="1f346b23-6370-4286-957f-81545331a4f2"/>
    <xsd:import namespace="f963d92e-a1b2-4bf2-bc45-6c8349c865a7"/>
    <xsd:element name="properties">
      <xsd:complexType>
        <xsd:sequence>
          <xsd:element name="documentManagement">
            <xsd:complexType>
              <xsd:all>
                <xsd:element ref="ns3:MediaServiceMetadata" minOccurs="0"/>
                <xsd:element ref="ns3:MediaServiceFastMetadata" minOccurs="0"/>
                <xsd:element ref="ns4:SharedWithUsers" minOccurs="0"/>
                <xsd:element ref="ns4:SharedWithDetails" minOccurs="0"/>
                <xsd:element ref="ns4:SharingHintHash" minOccurs="0"/>
                <xsd:element ref="ns3:MediaServiceAutoTags" minOccurs="0"/>
                <xsd:element ref="ns3:MediaServiceOCR" minOccurs="0"/>
                <xsd:element ref="ns3:MediaServiceGenerationTime" minOccurs="0"/>
                <xsd:element ref="ns3:MediaServiceEventHashCode" minOccurs="0"/>
                <xsd:element ref="ns3:_activity" minOccurs="0"/>
                <xsd:element ref="ns3:MediaServiceObjectDetectorVersions" minOccurs="0"/>
                <xsd:element ref="ns3:MediaServiceDateTaken" minOccurs="0"/>
                <xsd:element ref="ns3:MediaServiceLocation" minOccurs="0"/>
                <xsd:element ref="ns3:MediaLengthInSeconds" minOccurs="0"/>
                <xsd:element ref="ns3:MediaServiceSystemTags" minOccurs="0"/>
                <xsd:element ref="ns3:MediaServiceSearchProperties" minOccurs="0"/>
                <xsd:element ref="ns3: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f346b23-6370-4286-957f-81545331a4f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3" nillable="true" ma:displayName="Tags" ma:internalName="MediaServiceAutoTags"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_activity" ma:index="17" nillable="true" ma:displayName="_activity" ma:hidden="true" ma:internalName="_activity">
      <xsd:simpleType>
        <xsd:restriction base="dms:Note"/>
      </xsd:simpleType>
    </xsd:element>
    <xsd:element name="MediaServiceObjectDetectorVersions" ma:index="18" nillable="true" ma:displayName="MediaServiceObjectDetectorVersions" ma:hidden="true" ma:indexed="true" ma:internalName="MediaServiceObjectDetectorVersions" ma:readOnly="true">
      <xsd:simpleType>
        <xsd:restriction base="dms:Text"/>
      </xsd:simpleType>
    </xsd:element>
    <xsd:element name="MediaServiceDateTaken" ma:index="19" nillable="true" ma:displayName="MediaServiceDateTaken" ma:hidden="true" ma:indexed="true" ma:internalName="MediaServiceDateTaken" ma:readOnly="true">
      <xsd:simpleType>
        <xsd:restriction base="dms:Text"/>
      </xsd:simpleType>
    </xsd:element>
    <xsd:element name="MediaServiceLocation" ma:index="20" nillable="true" ma:displayName="Location" ma:indexed="true" ma:internalName="MediaServiceLocation" ma:readOnly="true">
      <xsd:simpleType>
        <xsd:restriction base="dms:Text"/>
      </xsd:simpleType>
    </xsd:element>
    <xsd:element name="MediaLengthInSeconds" ma:index="21" nillable="true" ma:displayName="MediaLengthInSeconds" ma:hidden="true" ma:internalName="MediaLengthInSeconds" ma:readOnly="true">
      <xsd:simpleType>
        <xsd:restriction base="dms:Unknown"/>
      </xsd:simpleType>
    </xsd:element>
    <xsd:element name="MediaServiceSystemTags" ma:index="22" nillable="true" ma:displayName="MediaServiceSystemTags" ma:hidden="true" ma:internalName="MediaServiceSystemTags" ma:readOnly="true">
      <xsd:simpleType>
        <xsd:restriction base="dms:Note"/>
      </xsd:simpleType>
    </xsd:element>
    <xsd:element name="MediaServiceSearchProperties" ma:index="23" nillable="true" ma:displayName="MediaServiceSearchProperties" ma:hidden="true" ma:internalName="MediaServiceSearchProperties" ma:readOnly="true">
      <xsd:simpleType>
        <xsd:restriction base="dms:Note"/>
      </xsd:simpleType>
    </xsd:element>
    <xsd:element name="MediaServiceBillingMetadata" ma:index="24"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f963d92e-a1b2-4bf2-bc45-6c8349c865a7"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element name="SharingHintHash" ma:index="12"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DDC3D930-7E60-4F42-B399-3BB92AB9DF21}">
  <ds:schemaRefs>
    <ds:schemaRef ds:uri="http://schemas.microsoft.com/office/2006/documentManagement/types"/>
    <ds:schemaRef ds:uri="http://purl.org/dc/elements/1.1/"/>
    <ds:schemaRef ds:uri="f963d92e-a1b2-4bf2-bc45-6c8349c865a7"/>
    <ds:schemaRef ds:uri="http://purl.org/dc/dcmitype/"/>
    <ds:schemaRef ds:uri="http://schemas.microsoft.com/office/2006/metadata/properties"/>
    <ds:schemaRef ds:uri="1f346b23-6370-4286-957f-81545331a4f2"/>
    <ds:schemaRef ds:uri="http://schemas.microsoft.com/office/infopath/2007/PartnerControls"/>
    <ds:schemaRef ds:uri="http://schemas.openxmlformats.org/package/2006/metadata/core-properties"/>
    <ds:schemaRef ds:uri="http://www.w3.org/XML/1998/namespace"/>
    <ds:schemaRef ds:uri="http://purl.org/dc/terms/"/>
  </ds:schemaRefs>
</ds:datastoreItem>
</file>

<file path=customXml/itemProps2.xml><?xml version="1.0" encoding="utf-8"?>
<ds:datastoreItem xmlns:ds="http://schemas.openxmlformats.org/officeDocument/2006/customXml" ds:itemID="{58F81965-2CD0-4118-951B-94E2DEF592ED}">
  <ds:schemaRefs>
    <ds:schemaRef ds:uri="http://schemas.microsoft.com/sharepoint/v3/contenttype/forms"/>
  </ds:schemaRefs>
</ds:datastoreItem>
</file>

<file path=customXml/itemProps3.xml><?xml version="1.0" encoding="utf-8"?>
<ds:datastoreItem xmlns:ds="http://schemas.openxmlformats.org/officeDocument/2006/customXml" ds:itemID="{C10F0BEF-B077-4C97-817C-F417E90DF1D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1f346b23-6370-4286-957f-81545331a4f2"/>
    <ds:schemaRef ds:uri="f963d92e-a1b2-4bf2-bc45-6c8349c865a7"/>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Academic Senate- noncredit sept 2025</Template>
  <TotalTime>14</TotalTime>
  <Words>1343</Words>
  <Application>Microsoft Office PowerPoint</Application>
  <PresentationFormat>Widescreen</PresentationFormat>
  <Paragraphs>169</Paragraphs>
  <Slides>17</Slides>
  <Notes>16</Notes>
  <HiddenSlides>0</HiddenSlides>
  <MMClips>0</MMClips>
  <ScaleCrop>false</ScaleCrop>
  <HeadingPairs>
    <vt:vector size="4" baseType="variant">
      <vt:variant>
        <vt:lpstr>Theme</vt:lpstr>
      </vt:variant>
      <vt:variant>
        <vt:i4>2</vt:i4>
      </vt:variant>
      <vt:variant>
        <vt:lpstr>Slide Titles</vt:lpstr>
      </vt:variant>
      <vt:variant>
        <vt:i4>17</vt:i4>
      </vt:variant>
    </vt:vector>
  </HeadingPairs>
  <TitlesOfParts>
    <vt:vector size="19" baseType="lpstr">
      <vt:lpstr>Office Theme</vt:lpstr>
      <vt:lpstr>Custom Design</vt:lpstr>
      <vt:lpstr>PowerPoint Presentation</vt:lpstr>
      <vt:lpstr>Agenda</vt:lpstr>
      <vt:lpstr>What is Noncredit Education?</vt:lpstr>
      <vt:lpstr>Noncredit Education</vt:lpstr>
      <vt:lpstr>10 Noncredit Education Categories &amp; 1 Support Service</vt:lpstr>
      <vt:lpstr>Why is Noncredit Education Important?</vt:lpstr>
      <vt:lpstr>Student Centered Funding Formula (SCFF) Rates</vt:lpstr>
      <vt:lpstr>California Community College Statewide Enrollment Landscape</vt:lpstr>
      <vt:lpstr>California K–12 Public School Statewide Enrollment Landscape</vt:lpstr>
      <vt:lpstr>Further Benefits of Noncredit</vt:lpstr>
      <vt:lpstr>How is Noncredit different from “For-credit” and Not-for-credit?</vt:lpstr>
      <vt:lpstr>PowerPoint Presentation</vt:lpstr>
      <vt:lpstr>Not-for-credit (Community and Contract education)</vt:lpstr>
      <vt:lpstr>What is the Role of Faculty in Noncredit Education?</vt:lpstr>
      <vt:lpstr>Where can faculty learn more?</vt:lpstr>
      <vt:lpstr>Noncredit Program Examples</vt:lpstr>
      <vt:lpstr>Thank you!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Cabrero, Giselle</dc:creator>
  <cp:lastModifiedBy>Cavanaugh, Amber</cp:lastModifiedBy>
  <cp:revision>159</cp:revision>
  <dcterms:created xsi:type="dcterms:W3CDTF">2025-09-15T16:51:29Z</dcterms:created>
  <dcterms:modified xsi:type="dcterms:W3CDTF">2026-01-15T16:43:35Z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95b65281-30be-477e-ab72-69dd1df6454d_Enabled">
    <vt:lpwstr>true</vt:lpwstr>
  </property>
  <property fmtid="{D5CDD505-2E9C-101B-9397-08002B2CF9AE}" pid="3" name="MSIP_Label_95b65281-30be-477e-ab72-69dd1df6454d_SetDate">
    <vt:lpwstr>2025-09-15T18:56:22Z</vt:lpwstr>
  </property>
  <property fmtid="{D5CDD505-2E9C-101B-9397-08002B2CF9AE}" pid="4" name="MSIP_Label_95b65281-30be-477e-ab72-69dd1df6454d_Method">
    <vt:lpwstr>Standard</vt:lpwstr>
  </property>
  <property fmtid="{D5CDD505-2E9C-101B-9397-08002B2CF9AE}" pid="5" name="MSIP_Label_95b65281-30be-477e-ab72-69dd1df6454d_Name">
    <vt:lpwstr>defa4170-0d19-0005-0004-bc88714345d2</vt:lpwstr>
  </property>
  <property fmtid="{D5CDD505-2E9C-101B-9397-08002B2CF9AE}" pid="6" name="MSIP_Label_95b65281-30be-477e-ab72-69dd1df6454d_SiteId">
    <vt:lpwstr>8c90edff-0a72-43a7-9568-3eb28b3c8f82</vt:lpwstr>
  </property>
  <property fmtid="{D5CDD505-2E9C-101B-9397-08002B2CF9AE}" pid="7" name="MSIP_Label_95b65281-30be-477e-ab72-69dd1df6454d_ActionId">
    <vt:lpwstr>a9f01f28-1bb4-4a91-8460-f648470ba43b</vt:lpwstr>
  </property>
  <property fmtid="{D5CDD505-2E9C-101B-9397-08002B2CF9AE}" pid="8" name="MSIP_Label_95b65281-30be-477e-ab72-69dd1df6454d_ContentBits">
    <vt:lpwstr>0</vt:lpwstr>
  </property>
  <property fmtid="{D5CDD505-2E9C-101B-9397-08002B2CF9AE}" pid="9" name="MSIP_Label_95b65281-30be-477e-ab72-69dd1df6454d_Tag">
    <vt:lpwstr>10, 3, 0, 1</vt:lpwstr>
  </property>
  <property fmtid="{D5CDD505-2E9C-101B-9397-08002B2CF9AE}" pid="10" name="ContentTypeId">
    <vt:lpwstr>0x010100D82870DC7F82864880C9DA3475646A0E</vt:lpwstr>
  </property>
</Properties>
</file>