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2" r:id="rId7"/>
    <p:sldId id="263" r:id="rId8"/>
    <p:sldId id="287" r:id="rId9"/>
    <p:sldId id="273" r:id="rId10"/>
    <p:sldId id="266" r:id="rId11"/>
    <p:sldId id="285" r:id="rId12"/>
    <p:sldId id="284" r:id="rId13"/>
    <p:sldId id="279" r:id="rId14"/>
    <p:sldId id="258" r:id="rId15"/>
    <p:sldId id="272" r:id="rId16"/>
    <p:sldId id="260" r:id="rId17"/>
    <p:sldId id="27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2489" autoAdjust="0"/>
  </p:normalViewPr>
  <p:slideViewPr>
    <p:cSldViewPr>
      <p:cViewPr varScale="1">
        <p:scale>
          <a:sx n="59" d="100"/>
          <a:sy n="59" d="100"/>
        </p:scale>
        <p:origin x="1692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80" cy="466578"/>
          </a:xfrm>
          <a:prstGeom prst="rect">
            <a:avLst/>
          </a:prstGeom>
        </p:spPr>
        <p:txBody>
          <a:bodyPr vert="horz" lIns="92636" tIns="46318" rIns="92636" bIns="463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17" y="0"/>
            <a:ext cx="3037680" cy="466578"/>
          </a:xfrm>
          <a:prstGeom prst="rect">
            <a:avLst/>
          </a:prstGeom>
        </p:spPr>
        <p:txBody>
          <a:bodyPr vert="horz" lIns="92636" tIns="46318" rIns="92636" bIns="46318" rtlCol="0"/>
          <a:lstStyle>
            <a:lvl1pPr algn="r">
              <a:defRPr sz="1200"/>
            </a:lvl1pPr>
          </a:lstStyle>
          <a:p>
            <a:fld id="{B9234EB5-5F76-422D-B1D2-27F7BE678837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80" cy="466578"/>
          </a:xfrm>
          <a:prstGeom prst="rect">
            <a:avLst/>
          </a:prstGeom>
        </p:spPr>
        <p:txBody>
          <a:bodyPr vert="horz" lIns="92636" tIns="46318" rIns="92636" bIns="463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17" y="8829823"/>
            <a:ext cx="3037680" cy="466578"/>
          </a:xfrm>
          <a:prstGeom prst="rect">
            <a:avLst/>
          </a:prstGeom>
        </p:spPr>
        <p:txBody>
          <a:bodyPr vert="horz" lIns="92636" tIns="46318" rIns="92636" bIns="46318" rtlCol="0" anchor="b"/>
          <a:lstStyle>
            <a:lvl1pPr algn="r">
              <a:defRPr sz="1200"/>
            </a:lvl1pPr>
          </a:lstStyle>
          <a:p>
            <a:fld id="{CD0C701C-356C-4D3C-AF12-C55D2D2BC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34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1FD5B5BA-AE64-4873-A716-5AC52ABA252F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73813"/>
            <a:ext cx="5609588" cy="366053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FE32D70-F21D-4119-9055-3064AF06F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5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32D70-F21D-4119-9055-3064AF06F9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Folder Doc – Schedule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32D70-F21D-4119-9055-3064AF06F9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9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Pre-Class – 2 maps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32D70-F21D-4119-9055-3064AF06F9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 – do in this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32D70-F21D-4119-9055-3064AF06F9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5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Folder – Sponsorship Opp and Sponsor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32D70-F21D-4119-9055-3064AF06F9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Folder Doc –NelNet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32D70-F21D-4119-9055-3064AF06F9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1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863C00-1E6A-4778-8E10-D336CBFFDAA7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ce@redwoods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904" y="3223846"/>
            <a:ext cx="7543800" cy="1524000"/>
          </a:xfrm>
        </p:spPr>
        <p:txBody>
          <a:bodyPr/>
          <a:lstStyle/>
          <a:p>
            <a:pPr algn="ctr"/>
            <a:r>
              <a:rPr lang="en-US" sz="4800" dirty="0">
                <a:latin typeface="Cambria"/>
                <a:ea typeface="Cambria"/>
              </a:rPr>
              <a:t>College of the Redwoods</a:t>
            </a:r>
            <a:br>
              <a:rPr lang="en-US" sz="4800" dirty="0">
                <a:latin typeface="Cambria" panose="02040503050406030204" pitchFamily="18" charset="0"/>
              </a:rPr>
            </a:br>
            <a:r>
              <a:rPr lang="en-US" sz="4800">
                <a:latin typeface="Cambria"/>
                <a:ea typeface="Cambria"/>
              </a:rPr>
              <a:t>Truck Driving </a:t>
            </a:r>
            <a:endParaRPr lang="en-US" sz="3600">
              <a:latin typeface="Cambria"/>
              <a:ea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CDL Training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56388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09601"/>
            <a:ext cx="2606040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0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 anchor="t">
            <a:no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Driving Test at DMV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1500" y="1447800"/>
            <a:ext cx="8000999" cy="472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Cambria" panose="02040503050406030204" pitchFamily="18" charset="0"/>
              </a:rPr>
              <a:t>Program truck is used for the driving test</a:t>
            </a:r>
          </a:p>
          <a:p>
            <a:r>
              <a:rPr lang="en-US" sz="4400" dirty="0">
                <a:latin typeface="Cambria" panose="02040503050406030204" pitchFamily="18" charset="0"/>
              </a:rPr>
              <a:t>Registration for the exam will occur at Orientation</a:t>
            </a:r>
          </a:p>
          <a:p>
            <a:r>
              <a:rPr lang="en-US" sz="4400" dirty="0">
                <a:latin typeface="Cambria" panose="02040503050406030204" pitchFamily="18" charset="0"/>
              </a:rPr>
              <a:t>Students are given </a:t>
            </a:r>
            <a:r>
              <a:rPr lang="en-US" sz="4400" b="1" dirty="0">
                <a:latin typeface="Cambria" panose="02040503050406030204" pitchFamily="18" charset="0"/>
              </a:rPr>
              <a:t>3</a:t>
            </a:r>
            <a:r>
              <a:rPr lang="en-US" sz="4400" dirty="0">
                <a:latin typeface="Cambria" panose="02040503050406030204" pitchFamily="18" charset="0"/>
              </a:rPr>
              <a:t> attempts at the driven test</a:t>
            </a:r>
          </a:p>
          <a:p>
            <a:pPr marL="320040" lvl="1" indent="0">
              <a:buNone/>
            </a:pP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1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3192"/>
            <a:ext cx="76200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Program Info and Costs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620191"/>
              </p:ext>
            </p:extLst>
          </p:nvPr>
        </p:nvGraphicFramePr>
        <p:xfrm>
          <a:off x="533400" y="1138757"/>
          <a:ext cx="7848601" cy="5524500"/>
        </p:xfrm>
        <a:graphic>
          <a:graphicData uri="http://schemas.openxmlformats.org/drawingml/2006/table">
            <a:tbl>
              <a:tblPr firstRow="1" firstCol="1" bandRow="1"/>
              <a:tblGrid>
                <a:gridCol w="534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sng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774">
                <a:tc>
                  <a:txBody>
                    <a:bodyPr/>
                    <a:lstStyle/>
                    <a:p>
                      <a:endParaRPr lang="en-US" b="1" u="sng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Online Theory Portion: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Completion of all lessons is required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Behind the Wheel Training: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Driving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45-50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hours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Observation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45-50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hours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DMV Warm-Up &amp; Driving Test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hours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* CA requires min 15 hours of behind the wheel training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600" b="1" i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Costs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Program Costs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Cost Breakdown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$4500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DMV  Driving Record Printout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Class A Permit Test Fee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Drug Screen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$125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DOT Physical Examination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$100-200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Truck Driving Program Costs (approx.)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$4,785 - $4,950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62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79120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Cambria" panose="02040503050406030204" pitchFamily="18" charset="0"/>
              </a:rPr>
              <a:t>Payment &amp; Funding Confirmation</a:t>
            </a:r>
            <a:endParaRPr lang="en-US" sz="4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There are several ways to pay for the program:</a:t>
            </a:r>
            <a:endParaRPr lang="en-US" sz="2000" dirty="0">
              <a:latin typeface="Cambria" panose="020405030504060302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Pay in full: Cash, Check, Credit/Debit Card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Nelnet Payment Plan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Sponsored by an agency (some examples include)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</a:rPr>
              <a:t>Department of Rehabilitation</a:t>
            </a:r>
            <a:endParaRPr lang="en-US" sz="2000" dirty="0">
              <a:latin typeface="Cambria" panose="02040503050406030204" pitchFamily="18" charset="0"/>
            </a:endParaRPr>
          </a:p>
          <a:p>
            <a:pPr lvl="1"/>
            <a:r>
              <a:rPr lang="en-US" sz="2400" dirty="0">
                <a:latin typeface="Cambria" panose="02040503050406030204" pitchFamily="18" charset="0"/>
              </a:rPr>
              <a:t>VA Benefits</a:t>
            </a:r>
            <a:endParaRPr lang="en-US" sz="2000" dirty="0">
              <a:latin typeface="Cambria" panose="02040503050406030204" pitchFamily="18" charset="0"/>
            </a:endParaRPr>
          </a:p>
          <a:p>
            <a:pPr lvl="1"/>
            <a:r>
              <a:rPr lang="en-US" sz="2400" dirty="0">
                <a:latin typeface="Cambria" panose="02040503050406030204" pitchFamily="18" charset="0"/>
              </a:rPr>
              <a:t>Native American Tribes</a:t>
            </a:r>
          </a:p>
          <a:p>
            <a:pPr marL="320040" lvl="1" indent="0"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Cambria" panose="02040503050406030204" pitchFamily="18" charset="0"/>
              </a:rPr>
              <a:t>Unless we have documentation in our office from a sponsoring agency, you ARE NOT considered sponsored!. </a:t>
            </a:r>
            <a:endParaRPr lang="en-US" sz="1800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4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Nelnet Payment Plan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804964"/>
              </p:ext>
            </p:extLst>
          </p:nvPr>
        </p:nvGraphicFramePr>
        <p:xfrm>
          <a:off x="304800" y="1295400"/>
          <a:ext cx="8534400" cy="4680919"/>
        </p:xfrm>
        <a:graphic>
          <a:graphicData uri="http://schemas.openxmlformats.org/drawingml/2006/table">
            <a:tbl>
              <a:tblPr firstRow="1" firstCol="1" bandRow="1"/>
              <a:tblGrid>
                <a:gridCol w="3022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1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Program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Truck Driving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Total Cost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$4,500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Down Payment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$1,000 PLUS $20 nonrefundable enrollment fee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Monthly payments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$583.33, 6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Payments automatically processed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on 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the 20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of the month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80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2400" baseline="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Nelnet Payment Plan must be setup at time of registration.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We will provide details on how to set-up.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45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96200" cy="533400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i="1" dirty="0">
                <a:latin typeface="Cambria" panose="02040503050406030204" pitchFamily="18" charset="0"/>
              </a:rPr>
              <a:t>Questions????</a:t>
            </a:r>
            <a:br>
              <a:rPr lang="en-US" sz="8000" b="1" i="1" dirty="0">
                <a:latin typeface="Cambria" panose="02040503050406030204" pitchFamily="18" charset="0"/>
              </a:rPr>
            </a:br>
            <a:br>
              <a:rPr lang="en-US" sz="5000" b="1" i="1" dirty="0">
                <a:latin typeface="Cambria" panose="02040503050406030204" pitchFamily="18" charset="0"/>
              </a:rPr>
            </a:br>
            <a:r>
              <a:rPr lang="en-US" sz="2800" b="1" i="1" dirty="0">
                <a:latin typeface="Cambria" panose="02040503050406030204" pitchFamily="18" charset="0"/>
              </a:rPr>
              <a:t>707-476-4500  //  </a:t>
            </a:r>
            <a:r>
              <a:rPr lang="en-US" sz="2800" b="1" i="1" dirty="0">
                <a:latin typeface="Cambria" panose="02040503050406030204" pitchFamily="18" charset="0"/>
                <a:hlinkClick r:id="rId2"/>
              </a:rPr>
              <a:t>ace@redwoods.edu</a:t>
            </a:r>
            <a:br>
              <a:rPr lang="en-US" sz="2800" b="1" i="1" dirty="0">
                <a:latin typeface="Cambria" panose="02040503050406030204" pitchFamily="18" charset="0"/>
              </a:rPr>
            </a:br>
            <a:r>
              <a:rPr lang="en-US" sz="2800" b="1" i="1" dirty="0">
                <a:latin typeface="Cambria" panose="02040503050406030204" pitchFamily="18" charset="0"/>
              </a:rPr>
              <a:t>Office Hours: M </a:t>
            </a:r>
            <a:r>
              <a:rPr lang="en-US" sz="2800" b="1" i="1">
                <a:latin typeface="Cambria" panose="02040503050406030204" pitchFamily="18" charset="0"/>
              </a:rPr>
              <a:t>– F   8:30a-4:30p</a:t>
            </a:r>
            <a:endParaRPr lang="en-US" sz="28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1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14" y="228600"/>
            <a:ext cx="77724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mbria" panose="02040503050406030204" pitchFamily="18" charset="0"/>
              </a:rPr>
              <a:t>Informational Meeting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60" y="1371600"/>
            <a:ext cx="2443163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12359-AE48-5026-EFDE-D20CB9E19095}"/>
              </a:ext>
            </a:extLst>
          </p:cNvPr>
          <p:cNvSpPr txBox="1"/>
          <p:nvPr/>
        </p:nvSpPr>
        <p:spPr>
          <a:xfrm>
            <a:off x="457200" y="1219200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Staff / guest introductions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Program dates / location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Application Packet Requirement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Alcohol/Drug Screening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Lottery Drawing 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Mandatory Orientation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Driving Test at DMV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Costs / How to pay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Questions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63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2113"/>
            <a:ext cx="6781800" cy="762000"/>
          </a:xfrm>
        </p:spPr>
        <p:txBody>
          <a:bodyPr anchor="t">
            <a:norm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Program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64113"/>
            <a:ext cx="7924800" cy="3505200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April 3</a:t>
            </a:r>
            <a:r>
              <a:rPr lang="en-US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– May 1</a:t>
            </a:r>
            <a:r>
              <a:rPr lang="en-US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2026</a:t>
            </a:r>
          </a:p>
          <a:p>
            <a:pPr marL="0" indent="0" algn="ctr">
              <a:buNone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4-week session</a:t>
            </a:r>
          </a:p>
          <a:p>
            <a:pPr marL="0" indent="0" algn="ctr">
              <a:buNone/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Behind the Wheel Training:</a:t>
            </a:r>
          </a:p>
          <a:p>
            <a:pPr marL="0" indent="0" algn="ctr">
              <a:buNone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Driving/Observation sessions</a:t>
            </a:r>
            <a:b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Monday - Friday</a:t>
            </a:r>
            <a:b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7:00a – 12:00p 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12:00p – 5:00p</a:t>
            </a:r>
            <a:endParaRPr lang="en-US" sz="3600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90427"/>
            <a:ext cx="3124200" cy="174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4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81800" cy="762000"/>
          </a:xfrm>
        </p:spPr>
        <p:txBody>
          <a:bodyPr>
            <a:no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Program Location(s)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696200" cy="464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3600" u="sng" dirty="0"/>
          </a:p>
          <a:p>
            <a:pPr marL="0" indent="0" algn="ctr">
              <a:buNone/>
            </a:pPr>
            <a:r>
              <a:rPr lang="en-US" sz="3900" b="1" u="sng" dirty="0">
                <a:latin typeface="Cambria" panose="02040503050406030204" pitchFamily="18" charset="0"/>
              </a:rPr>
              <a:t>Online Theory Portion:</a:t>
            </a:r>
          </a:p>
          <a:p>
            <a:pPr marL="0" indent="0" algn="ctr">
              <a:buNone/>
            </a:pPr>
            <a:r>
              <a:rPr lang="en-US" sz="3500" dirty="0">
                <a:latin typeface="Cambria" panose="02040503050406030204" pitchFamily="18" charset="0"/>
              </a:rPr>
              <a:t>Entry Level Driver Training (ELDT)</a:t>
            </a:r>
          </a:p>
          <a:p>
            <a:pPr marL="0" indent="0" algn="ctr">
              <a:buNone/>
            </a:pPr>
            <a:r>
              <a:rPr lang="en-US" sz="3500" dirty="0">
                <a:latin typeface="Cambria" panose="02040503050406030204" pitchFamily="18" charset="0"/>
              </a:rPr>
              <a:t>Weekly lessons to complete</a:t>
            </a:r>
          </a:p>
          <a:p>
            <a:pPr marL="0" indent="0" algn="ctr">
              <a:buNone/>
            </a:pPr>
            <a:r>
              <a:rPr lang="en-US" sz="3900" b="1" u="sng" dirty="0">
                <a:latin typeface="Cambria" panose="02040503050406030204" pitchFamily="18" charset="0"/>
              </a:rPr>
              <a:t>Truck Location</a:t>
            </a:r>
          </a:p>
          <a:p>
            <a:pPr marL="0" indent="0" algn="ctr">
              <a:buNone/>
            </a:pPr>
            <a:r>
              <a:rPr lang="en-US" sz="3500" dirty="0">
                <a:latin typeface="Cambria" panose="02040503050406030204" pitchFamily="18" charset="0"/>
              </a:rPr>
              <a:t>College of the Redwoods – Main Campus</a:t>
            </a:r>
          </a:p>
          <a:p>
            <a:pPr marL="0" indent="0" algn="ctr">
              <a:buNone/>
            </a:pPr>
            <a:r>
              <a:rPr lang="en-US" sz="3500" dirty="0">
                <a:latin typeface="Cambria" panose="02040503050406030204" pitchFamily="18" charset="0"/>
              </a:rPr>
              <a:t>7351 Tompkins Hill 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1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460D-541C-E68C-03C6-A94268D2E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6781800" cy="1600200"/>
          </a:xfrm>
        </p:spPr>
        <p:txBody>
          <a:bodyPr>
            <a:normAutofit/>
          </a:bodyPr>
          <a:lstStyle/>
          <a:p>
            <a:r>
              <a:rPr lang="en-US" sz="4900" b="1" dirty="0">
                <a:latin typeface="Cambria" panose="02040503050406030204" pitchFamily="18" charset="0"/>
                <a:ea typeface="Cambria" panose="02040503050406030204" pitchFamily="18" charset="0"/>
              </a:rPr>
              <a:t>Process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51B5-02E0-1DEE-E8A2-FA7DCD278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0"/>
            <a:ext cx="7543800" cy="45339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Informational Meeting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Application Period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Lottery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Registration / Payment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Program begins</a:t>
            </a:r>
          </a:p>
          <a:p>
            <a:pPr marL="457200" indent="-457200">
              <a:buFont typeface="+mj-lt"/>
              <a:buAutoNum type="arabicParenR"/>
            </a:pP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7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8610600" cy="1066800"/>
          </a:xfrm>
        </p:spPr>
        <p:txBody>
          <a:bodyPr anchor="t">
            <a:noAutofit/>
          </a:bodyPr>
          <a:lstStyle/>
          <a:p>
            <a:pPr algn="ctr"/>
            <a:r>
              <a:rPr lang="en-US" sz="3800" b="1" dirty="0">
                <a:latin typeface="Cambria" panose="02040503050406030204" pitchFamily="18" charset="0"/>
              </a:rPr>
              <a:t>Application Packet Requirements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200" dirty="0">
                <a:highlight>
                  <a:srgbClr val="FFFF00"/>
                </a:highlight>
                <a:latin typeface="Cambria" panose="02040503050406030204" pitchFamily="18" charset="0"/>
              </a:rPr>
              <a:t>All Due by Monday March 23</a:t>
            </a:r>
            <a:r>
              <a:rPr lang="en-US" sz="3200" baseline="30000" dirty="0">
                <a:highlight>
                  <a:srgbClr val="FFFF00"/>
                </a:highlight>
                <a:latin typeface="Cambria" panose="02040503050406030204" pitchFamily="18" charset="0"/>
              </a:rPr>
              <a:t>rd</a:t>
            </a:r>
            <a:r>
              <a:rPr lang="en-US" sz="3200" dirty="0">
                <a:highlight>
                  <a:srgbClr val="FFFF00"/>
                </a:highlight>
                <a:latin typeface="Cambria" panose="02040503050406030204" pitchFamily="18" charset="0"/>
              </a:rPr>
              <a:t> at 4:00pm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24000"/>
            <a:ext cx="8610600" cy="4800600"/>
          </a:xfrm>
        </p:spPr>
        <p:txBody>
          <a:bodyPr anchor="t">
            <a:normAutofit/>
          </a:bodyPr>
          <a:lstStyle/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Completed Truck Driving Program Application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Current California Driver’s License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DMV Driving Record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Certified Medical Examiners Report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Class A Learners Permit (3 tests)</a:t>
            </a:r>
          </a:p>
          <a:p>
            <a:pPr lvl="3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General Knowledge, Air Brakes and Combination Vehicles 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Negative Drug Screening – details provided by The Green Light, LLC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Release of Information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Signed Controlled Substance and Alcohol Policy </a:t>
            </a:r>
          </a:p>
          <a:p>
            <a:pPr lvl="1"/>
            <a:r>
              <a:rPr lang="en-US" dirty="0">
                <a:latin typeface="Cambria"/>
                <a:ea typeface="Cambria"/>
              </a:rPr>
              <a:t>Anticipated Funding Source – (If you are being sponsored, a letter from the sponsoring agency is required)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0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099" y="381000"/>
            <a:ext cx="6781800" cy="1447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Alcohol / Drug Screening Information</a:t>
            </a:r>
            <a:br>
              <a:rPr lang="en-US" sz="5000" b="1" dirty="0">
                <a:latin typeface="Cambria" panose="02040503050406030204" pitchFamily="18" charset="0"/>
              </a:rPr>
            </a:br>
            <a:endParaRPr lang="en-US" sz="5000" b="1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369AC-9FD7-E8A6-136C-1CA620F7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066800"/>
            <a:ext cx="3886201" cy="5013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33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763-EB4A-788B-1920-584A1783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81000"/>
            <a:ext cx="6781800" cy="1600200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Lottery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139A-3AD5-A520-7198-CD69CB879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763000" cy="50292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completed applications will be entered into the drawing.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March 24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 Lottery Drawing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March 26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 Email notification will go out with assigned number. </a:t>
            </a:r>
          </a:p>
          <a:p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First 4 names drawn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– are accepted into the April 2026 session.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Remaining names drawn will have “priority registration” for the next three sessions being offered.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7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223B-1586-AB42-3430-A276F363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62200"/>
            <a:ext cx="8530713" cy="449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Mandatory Orientation Meeting</a:t>
            </a:r>
            <a:b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(Numbers 1-4) </a:t>
            </a:r>
            <a:b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Friday, April 3rd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5:00pm-6:00pm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527 D street, Eureka CA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Room 102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b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0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4|1.6|1.9|1.6|1.8|1.8|1.6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3.5|2.2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870DC7F82864880C9DA3475646A0E" ma:contentTypeVersion="17" ma:contentTypeDescription="Create a new document." ma:contentTypeScope="" ma:versionID="64effea3b7024123199f83fc4deae398">
  <xsd:schema xmlns:xsd="http://www.w3.org/2001/XMLSchema" xmlns:xs="http://www.w3.org/2001/XMLSchema" xmlns:p="http://schemas.microsoft.com/office/2006/metadata/properties" xmlns:ns3="1f346b23-6370-4286-957f-81545331a4f2" xmlns:ns4="f963d92e-a1b2-4bf2-bc45-6c8349c865a7" targetNamespace="http://schemas.microsoft.com/office/2006/metadata/properties" ma:root="true" ma:fieldsID="da16a0e29865cacb0db5a10acf4c89fa" ns3:_="" ns4:_="">
    <xsd:import namespace="1f346b23-6370-4286-957f-81545331a4f2"/>
    <xsd:import namespace="f963d92e-a1b2-4bf2-bc45-6c8349c865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46b23-6370-4286-957f-81545331a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3d92e-a1b2-4bf2-bc45-6c8349c86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f346b23-6370-4286-957f-81545331a4f2" xsi:nil="true"/>
  </documentManagement>
</p:properties>
</file>

<file path=customXml/itemProps1.xml><?xml version="1.0" encoding="utf-8"?>
<ds:datastoreItem xmlns:ds="http://schemas.openxmlformats.org/officeDocument/2006/customXml" ds:itemID="{B63CA130-03B6-46B7-A99C-1E3EE9DAA9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BCCDB-DF7D-44BA-A25A-869CA131B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46b23-6370-4286-957f-81545331a4f2"/>
    <ds:schemaRef ds:uri="f963d92e-a1b2-4bf2-bc45-6c8349c86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4717F7-46AA-4E5F-89B0-78F40CE6E6A5}">
  <ds:schemaRefs>
    <ds:schemaRef ds:uri="http://purl.org/dc/terms/"/>
    <ds:schemaRef ds:uri="1f346b23-6370-4286-957f-81545331a4f2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f963d92e-a1b2-4bf2-bc45-6c8349c865a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12330</TotalTime>
  <Words>606</Words>
  <Application>Microsoft Office PowerPoint</Application>
  <PresentationFormat>On-screen Show (4:3)</PresentationFormat>
  <Paragraphs>134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Cambria</vt:lpstr>
      <vt:lpstr>Impact</vt:lpstr>
      <vt:lpstr>Times New Roman</vt:lpstr>
      <vt:lpstr>Wingdings</vt:lpstr>
      <vt:lpstr>NewsPrint</vt:lpstr>
      <vt:lpstr>College of the Redwoods Truck Driving </vt:lpstr>
      <vt:lpstr>Informational Meeting Agenda</vt:lpstr>
      <vt:lpstr>Program Schedule</vt:lpstr>
      <vt:lpstr>Program Location(s)</vt:lpstr>
      <vt:lpstr>Process Overview</vt:lpstr>
      <vt:lpstr>Application Packet Requirements All Due by Monday March 23rd at 4:00pm</vt:lpstr>
      <vt:lpstr>Alcohol / Drug Screening Information </vt:lpstr>
      <vt:lpstr>Lottery Overview</vt:lpstr>
      <vt:lpstr>Mandatory Orientation Meeting (Numbers 1-4)   Friday, April 3rd  5:00pm-6:00pm 527 D street, Eureka CA Room 102    </vt:lpstr>
      <vt:lpstr>Driving Test at DMV</vt:lpstr>
      <vt:lpstr>Program Info and Costs</vt:lpstr>
      <vt:lpstr>PowerPoint Presentation</vt:lpstr>
      <vt:lpstr>Nelnet Payment Plan</vt:lpstr>
      <vt:lpstr>Questions????  707-476-4500  //  ace@redwoods.edu Office Hours: M – F   8:30a-4:30p</vt:lpstr>
    </vt:vector>
  </TitlesOfParts>
  <Company>Redwoods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of the Redwoods</dc:creator>
  <cp:lastModifiedBy>Engman, Tami</cp:lastModifiedBy>
  <cp:revision>314</cp:revision>
  <cp:lastPrinted>2026-02-25T17:59:05Z</cp:lastPrinted>
  <dcterms:created xsi:type="dcterms:W3CDTF">2015-06-17T16:25:50Z</dcterms:created>
  <dcterms:modified xsi:type="dcterms:W3CDTF">2026-02-27T22:11:20Z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b65281-30be-477e-ab72-69dd1df6454d_Enabled">
    <vt:lpwstr>true</vt:lpwstr>
  </property>
  <property fmtid="{D5CDD505-2E9C-101B-9397-08002B2CF9AE}" pid="3" name="MSIP_Label_95b65281-30be-477e-ab72-69dd1df6454d_SetDate">
    <vt:lpwstr>2024-01-31T19:43:59Z</vt:lpwstr>
  </property>
  <property fmtid="{D5CDD505-2E9C-101B-9397-08002B2CF9AE}" pid="4" name="MSIP_Label_95b65281-30be-477e-ab72-69dd1df6454d_Method">
    <vt:lpwstr>Standard</vt:lpwstr>
  </property>
  <property fmtid="{D5CDD505-2E9C-101B-9397-08002B2CF9AE}" pid="5" name="MSIP_Label_95b65281-30be-477e-ab72-69dd1df6454d_Name">
    <vt:lpwstr>defa4170-0d19-0005-0004-bc88714345d2</vt:lpwstr>
  </property>
  <property fmtid="{D5CDD505-2E9C-101B-9397-08002B2CF9AE}" pid="6" name="MSIP_Label_95b65281-30be-477e-ab72-69dd1df6454d_SiteId">
    <vt:lpwstr>8c90edff-0a72-43a7-9568-3eb28b3c8f82</vt:lpwstr>
  </property>
  <property fmtid="{D5CDD505-2E9C-101B-9397-08002B2CF9AE}" pid="7" name="MSIP_Label_95b65281-30be-477e-ab72-69dd1df6454d_ActionId">
    <vt:lpwstr>b3230745-74e1-45f4-a3b2-86b6ea551062</vt:lpwstr>
  </property>
  <property fmtid="{D5CDD505-2E9C-101B-9397-08002B2CF9AE}" pid="8" name="MSIP_Label_95b65281-30be-477e-ab72-69dd1df6454d_ContentBits">
    <vt:lpwstr>0</vt:lpwstr>
  </property>
  <property fmtid="{D5CDD505-2E9C-101B-9397-08002B2CF9AE}" pid="9" name="ContentTypeId">
    <vt:lpwstr>0x010100D82870DC7F82864880C9DA3475646A0E</vt:lpwstr>
  </property>
</Properties>
</file>